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notesMasterIdLst>
    <p:notesMasterId r:id="rId20"/>
  </p:notesMasterIdLst>
  <p:sldSz cx="14630400" cy="8229600"/>
  <p:notesSz cx="8229600" cy="14630400"/>
  <p:embeddedFontLst>
    <p:embeddedFont>
      <p:font typeface="Instrument Sans Semi Bold"/>
      <p:regular r:id="rId25"/>
    </p:embeddedFont>
    <p:embeddedFont>
      <p:font typeface="Instrument Sans Semi Bold"/>
      <p:regular r:id="rId26"/>
    </p:embeddedFont>
    <p:embeddedFont>
      <p:font typeface="Instrument Sans Semi Bold"/>
      <p:regular r:id="rId27"/>
    </p:embeddedFont>
    <p:embeddedFont>
      <p:font typeface="Instrument Sans Semi Bold"/>
      <p:regular r:id="rId28"/>
    </p:embeddedFont>
    <p:embeddedFont>
      <p:font typeface="Instrument Sans Medium"/>
      <p:regular r:id="rId29"/>
    </p:embeddedFont>
    <p:embeddedFont>
      <p:font typeface="Instrument Sans Medium"/>
      <p:regular r:id="rId30"/>
    </p:embeddedFont>
    <p:embeddedFont>
      <p:font typeface="Instrument Sans Medium"/>
      <p:regular r:id="rId31"/>
    </p:embeddedFont>
    <p:embeddedFont>
      <p:font typeface="Instrument Sans Medium"/>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openxmlformats.org/officeDocument/2006/relationships/font" Target="fonts/font1.fntdata"/><Relationship Id="rId26" Type="http://schemas.openxmlformats.org/officeDocument/2006/relationships/font" Target="fonts/font2.fntdata"/><Relationship Id="rId27" Type="http://schemas.openxmlformats.org/officeDocument/2006/relationships/font" Target="fonts/font3.fntdata"/><Relationship Id="rId28" Type="http://schemas.openxmlformats.org/officeDocument/2006/relationships/font" Target="fonts/font4.fntdata"/><Relationship Id="rId29" Type="http://schemas.openxmlformats.org/officeDocument/2006/relationships/font" Target="fonts/font5.fntdata"/><Relationship Id="rId30" Type="http://schemas.openxmlformats.org/officeDocument/2006/relationships/font" Target="fonts/font6.fntdata"/><Relationship Id="rId31" Type="http://schemas.openxmlformats.org/officeDocument/2006/relationships/font" Target="fonts/font7.fntdata"/><Relationship Id="rId3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E3E9"/>
          </a:solidFill>
          <a:ln/>
        </p:spPr>
      </p:sp>
      <p:sp>
        <p:nvSpPr>
          <p:cNvPr id="3" name="Shape 1"/>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E3E9"/>
          </a:solidFill>
          <a:ln/>
        </p:spPr>
      </p:sp>
      <p:sp>
        <p:nvSpPr>
          <p:cNvPr id="3" name="Shape 1"/>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https://www.ireadeurope.com/" TargetMode="External"/><Relationship Id="rId6" Type="http://schemas.openxmlformats.org/officeDocument/2006/relationships/hyperlink" Target="https://www.ireadeurope.com/general-5"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5" Type="http://schemas.openxmlformats.org/officeDocument/2006/relationships/image" Target="../media/image-1-4.png"/><Relationship Id="rId7" Type="http://schemas.openxmlformats.org/officeDocument/2006/relationships/slideLayout" Target="../slideLayouts/slideLayout2.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hyperlink" Target="https://www.ireadeurope.com/general-5" TargetMode="External"/><Relationship Id="rId1"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80000"/>
            </a:srgbClr>
          </a:solidFill>
          <a:ln/>
        </p:spPr>
      </p:sp>
      <p:pic>
        <p:nvPicPr>
          <p:cNvPr id="4" name="Image 1" descr="preencoded.png">    </p:cNvPr>
          <p:cNvPicPr>
            <a:picLocks noChangeAspect="1"/>
          </p:cNvPicPr>
          <p:nvPr/>
        </p:nvPicPr>
        <p:blipFill>
          <a:blip r:embed="rId2"/>
          <a:stretch>
            <a:fillRect/>
          </a:stretch>
        </p:blipFill>
        <p:spPr>
          <a:xfrm>
            <a:off x="864037" y="766048"/>
            <a:ext cx="5061109" cy="2475905"/>
          </a:xfrm>
          <a:prstGeom prst="rect">
            <a:avLst/>
          </a:prstGeom>
        </p:spPr>
      </p:pic>
      <p:sp>
        <p:nvSpPr>
          <p:cNvPr id="5" name="Text 1"/>
          <p:cNvSpPr/>
          <p:nvPr/>
        </p:nvSpPr>
        <p:spPr>
          <a:xfrm>
            <a:off x="864037" y="3612237"/>
            <a:ext cx="12902327" cy="2129314"/>
          </a:xfrm>
          <a:prstGeom prst="rect">
            <a:avLst/>
          </a:prstGeom>
          <a:noFill/>
          <a:ln/>
        </p:spPr>
        <p:txBody>
          <a:bodyPr wrap="square" lIns="0" tIns="0" rIns="0" bIns="0" rtlCol="0" anchor="t"/>
          <a:lstStyle/>
          <a:p>
            <a:pPr indent="0" marL="0">
              <a:lnSpc>
                <a:spcPts val="8350"/>
              </a:lnSpc>
              <a:buNone/>
            </a:pPr>
            <a:r>
              <a:rPr lang="en-US" sz="6700" dirty="0">
                <a:solidFill>
                  <a:srgbClr val="FFFFFF"/>
                </a:solidFill>
                <a:latin typeface="Instrument Sans Semi Bold" pitchFamily="34" charset="0"/>
                <a:ea typeface="Instrument Sans Semi Bold" pitchFamily="34" charset="-122"/>
                <a:cs typeface="Instrument Sans Semi Bold" pitchFamily="34" charset="-120"/>
              </a:rPr>
              <a:t>Close Reading: Unlocking Textual Treasures</a:t>
            </a:r>
            <a:endParaRPr lang="en-US" sz="6700" dirty="0"/>
          </a:p>
        </p:txBody>
      </p:sp>
      <p:sp>
        <p:nvSpPr>
          <p:cNvPr id="6" name="Text 2"/>
          <p:cNvSpPr/>
          <p:nvPr/>
        </p:nvSpPr>
        <p:spPr>
          <a:xfrm>
            <a:off x="864037" y="6111835"/>
            <a:ext cx="12902327" cy="395049"/>
          </a:xfrm>
          <a:prstGeom prst="rect">
            <a:avLst/>
          </a:prstGeom>
          <a:noFill/>
          <a:ln/>
        </p:spPr>
        <p:txBody>
          <a:bodyPr wrap="none" lIns="0" tIns="0" rIns="0" bIns="0" rtlCol="0" anchor="t"/>
          <a:lstStyle/>
          <a:p>
            <a:pPr indent="0" marL="0">
              <a:lnSpc>
                <a:spcPts val="3100"/>
              </a:lnSpc>
              <a:buNone/>
            </a:pPr>
            <a:r>
              <a:rPr lang="en-US" sz="1900" dirty="0">
                <a:solidFill>
                  <a:srgbClr val="FFFFFF"/>
                </a:solidFill>
                <a:latin typeface="Instrument Sans Medium" pitchFamily="34" charset="0"/>
                <a:ea typeface="Instrument Sans Medium" pitchFamily="34" charset="-122"/>
                <a:cs typeface="Instrument Sans Medium" pitchFamily="34" charset="-120"/>
              </a:rPr>
              <a:t>Discover the power of close reading to enhance your students' comprehension and analytical skills.</a:t>
            </a:r>
            <a:endParaRPr lang="en-US" sz="1900" dirty="0"/>
          </a:p>
        </p:txBody>
      </p:sp>
      <p:pic>
        <p:nvPicPr>
          <p:cNvPr id="7" name="Image 2" descr="preencoded.png">
            <a:hlinkClick r:id="rId4" tooltip=""/>
          </p:cNvPr>
          <p:cNvPicPr>
            <a:picLocks noChangeAspect="1"/>
          </p:cNvPicPr>
          <p:nvPr/>
        </p:nvPicPr>
        <p:blipFill>
          <a:blip r:embed="rId3"/>
          <a:stretch>
            <a:fillRect/>
          </a:stretch>
        </p:blipFill>
        <p:spPr>
          <a:xfrm>
            <a:off x="864037" y="6784538"/>
            <a:ext cx="8840510" cy="678894"/>
          </a:xfrm>
          <a:prstGeom prst="rect">
            <a:avLst/>
          </a:prstGeom>
        </p:spPr>
      </p:pic>
      <p:pic>
        <p:nvPicPr>
          <p:cNvPr id="8" name="Image 3" descr="preencoded.png">
            <a:hlinkClick r:id="rId6" tooltip=""/>
          </p:cNvPr>
          <p:cNvPicPr>
            <a:picLocks noChangeAspect="1"/>
          </p:cNvPicPr>
          <p:nvPr/>
        </p:nvPicPr>
        <p:blipFill>
          <a:blip r:embed="rId5"/>
          <a:stretch>
            <a:fillRect/>
          </a:stretch>
        </p:blipFill>
        <p:spPr>
          <a:xfrm>
            <a:off x="9827895" y="6784538"/>
            <a:ext cx="2050852" cy="6788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62163"/>
            <a:ext cx="5486400" cy="7905274"/>
          </a:xfrm>
          <a:prstGeom prst="rect">
            <a:avLst/>
          </a:prstGeom>
        </p:spPr>
      </p:pic>
      <p:sp>
        <p:nvSpPr>
          <p:cNvPr id="3" name="Text 0"/>
          <p:cNvSpPr/>
          <p:nvPr/>
        </p:nvSpPr>
        <p:spPr>
          <a:xfrm>
            <a:off x="6054209" y="707350"/>
            <a:ext cx="5583793" cy="506968"/>
          </a:xfrm>
          <a:prstGeom prst="rect">
            <a:avLst/>
          </a:prstGeom>
          <a:noFill/>
          <a:ln/>
        </p:spPr>
        <p:txBody>
          <a:bodyPr wrap="none" lIns="0" tIns="0" rIns="0" bIns="0" rtlCol="0" anchor="t"/>
          <a:lstStyle/>
          <a:p>
            <a:pPr indent="0" marL="0">
              <a:lnSpc>
                <a:spcPts val="3950"/>
              </a:lnSpc>
              <a:buNone/>
            </a:pPr>
            <a:r>
              <a:rPr lang="en-US" sz="3150" dirty="0">
                <a:solidFill>
                  <a:srgbClr val="505468"/>
                </a:solidFill>
                <a:latin typeface="Instrument Sans Semi Bold" pitchFamily="34" charset="0"/>
                <a:ea typeface="Instrument Sans Semi Bold" pitchFamily="34" charset="-122"/>
                <a:cs typeface="Instrument Sans Semi Bold" pitchFamily="34" charset="-120"/>
              </a:rPr>
              <a:t>Conducting the First Reading</a:t>
            </a:r>
            <a:endParaRPr lang="en-US" sz="3150" dirty="0"/>
          </a:p>
        </p:txBody>
      </p:sp>
      <p:pic>
        <p:nvPicPr>
          <p:cNvPr id="4" name="Image 1" descr="preencoded.png">    </p:cNvPr>
          <p:cNvPicPr>
            <a:picLocks noChangeAspect="1"/>
          </p:cNvPicPr>
          <p:nvPr/>
        </p:nvPicPr>
        <p:blipFill>
          <a:blip r:embed="rId2"/>
          <a:stretch>
            <a:fillRect/>
          </a:stretch>
        </p:blipFill>
        <p:spPr>
          <a:xfrm>
            <a:off x="6054209" y="1457682"/>
            <a:ext cx="405527" cy="405527"/>
          </a:xfrm>
          <a:prstGeom prst="rect">
            <a:avLst/>
          </a:prstGeom>
        </p:spPr>
      </p:pic>
      <p:sp>
        <p:nvSpPr>
          <p:cNvPr id="5" name="Text 1"/>
          <p:cNvSpPr/>
          <p:nvPr/>
        </p:nvSpPr>
        <p:spPr>
          <a:xfrm>
            <a:off x="6054209" y="2025372"/>
            <a:ext cx="2081451" cy="253365"/>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Read Aloud or Silently</a:t>
            </a:r>
            <a:endParaRPr lang="en-US" sz="1550" dirty="0"/>
          </a:p>
        </p:txBody>
      </p:sp>
      <p:sp>
        <p:nvSpPr>
          <p:cNvPr id="6" name="Text 2"/>
          <p:cNvSpPr/>
          <p:nvPr/>
        </p:nvSpPr>
        <p:spPr>
          <a:xfrm>
            <a:off x="6054209" y="2376011"/>
            <a:ext cx="8008382" cy="77866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Decide if you want to read the text aloud as a class or have students read silently. This decision should be made based on the text complexity, students' reading levels, and your teaching objectives. For example, a challenging text might be best read aloud with you guiding the comprehension.</a:t>
            </a:r>
            <a:endParaRPr lang="en-US" sz="1250" dirty="0"/>
          </a:p>
        </p:txBody>
      </p:sp>
      <p:pic>
        <p:nvPicPr>
          <p:cNvPr id="7" name="Image 2" descr="preencoded.png">    </p:cNvPr>
          <p:cNvPicPr>
            <a:picLocks noChangeAspect="1"/>
          </p:cNvPicPr>
          <p:nvPr/>
        </p:nvPicPr>
        <p:blipFill>
          <a:blip r:embed="rId3"/>
          <a:stretch>
            <a:fillRect/>
          </a:stretch>
        </p:blipFill>
        <p:spPr>
          <a:xfrm>
            <a:off x="6054209" y="3641407"/>
            <a:ext cx="405527" cy="405527"/>
          </a:xfrm>
          <a:prstGeom prst="rect">
            <a:avLst/>
          </a:prstGeom>
        </p:spPr>
      </p:pic>
      <p:sp>
        <p:nvSpPr>
          <p:cNvPr id="8" name="Text 3"/>
          <p:cNvSpPr/>
          <p:nvPr/>
        </p:nvSpPr>
        <p:spPr>
          <a:xfrm>
            <a:off x="6054209" y="4209098"/>
            <a:ext cx="2038826" cy="253365"/>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Summarize Main Idea</a:t>
            </a:r>
            <a:endParaRPr lang="en-US" sz="1550" dirty="0"/>
          </a:p>
        </p:txBody>
      </p:sp>
      <p:sp>
        <p:nvSpPr>
          <p:cNvPr id="9" name="Text 4"/>
          <p:cNvSpPr/>
          <p:nvPr/>
        </p:nvSpPr>
        <p:spPr>
          <a:xfrm>
            <a:off x="6054209" y="4559737"/>
            <a:ext cx="8008382" cy="77866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Ask students to identify the central concept or theme of the text. This could involve a simple summary, a few key points, or a sentence that encapsulates the main message. For example, you could ask: "What is the main idea of this passage?" or "What is the author trying to convey through this text?"</a:t>
            </a:r>
            <a:endParaRPr lang="en-US" sz="1250" dirty="0"/>
          </a:p>
        </p:txBody>
      </p:sp>
      <p:pic>
        <p:nvPicPr>
          <p:cNvPr id="10" name="Image 3" descr="preencoded.png">    </p:cNvPr>
          <p:cNvPicPr>
            <a:picLocks noChangeAspect="1"/>
          </p:cNvPicPr>
          <p:nvPr/>
        </p:nvPicPr>
        <p:blipFill>
          <a:blip r:embed="rId4"/>
          <a:stretch>
            <a:fillRect/>
          </a:stretch>
        </p:blipFill>
        <p:spPr>
          <a:xfrm>
            <a:off x="6054209" y="5825133"/>
            <a:ext cx="405527" cy="405527"/>
          </a:xfrm>
          <a:prstGeom prst="rect">
            <a:avLst/>
          </a:prstGeom>
        </p:spPr>
      </p:pic>
      <p:sp>
        <p:nvSpPr>
          <p:cNvPr id="11" name="Text 5"/>
          <p:cNvSpPr/>
          <p:nvPr/>
        </p:nvSpPr>
        <p:spPr>
          <a:xfrm>
            <a:off x="6054209" y="6392823"/>
            <a:ext cx="2027992" cy="253365"/>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Clarify Vocabulary</a:t>
            </a:r>
            <a:endParaRPr lang="en-US" sz="1550" dirty="0"/>
          </a:p>
        </p:txBody>
      </p:sp>
      <p:sp>
        <p:nvSpPr>
          <p:cNvPr id="12" name="Text 6"/>
          <p:cNvSpPr/>
          <p:nvPr/>
        </p:nvSpPr>
        <p:spPr>
          <a:xfrm>
            <a:off x="6054209" y="6743462"/>
            <a:ext cx="8008382" cy="77866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Address any unfamiliar words or phrases that might hinder student understanding. This might involve providing definitions, using context clues, or creating visual aids. You could ask: "Are there any words you don't understand?" or "Can you explain the meaning of 'reticent' in this passage?"</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69488" y="590312"/>
            <a:ext cx="6377226" cy="597694"/>
          </a:xfrm>
          <a:prstGeom prst="rect">
            <a:avLst/>
          </a:prstGeom>
          <a:noFill/>
          <a:ln/>
        </p:spPr>
        <p:txBody>
          <a:bodyPr wrap="none" lIns="0" tIns="0" rIns="0" bIns="0" rtlCol="0" anchor="t"/>
          <a:lstStyle/>
          <a:p>
            <a:pPr indent="0" marL="0">
              <a:lnSpc>
                <a:spcPts val="4700"/>
              </a:lnSpc>
              <a:buNone/>
            </a:pPr>
            <a:r>
              <a:rPr lang="en-US" sz="3750" dirty="0">
                <a:solidFill>
                  <a:srgbClr val="505468"/>
                </a:solidFill>
                <a:latin typeface="Instrument Sans Semi Bold" pitchFamily="34" charset="0"/>
                <a:ea typeface="Instrument Sans Semi Bold" pitchFamily="34" charset="-122"/>
                <a:cs typeface="Instrument Sans Semi Bold" pitchFamily="34" charset="-120"/>
              </a:rPr>
              <a:t>Guiding the Second Reading</a:t>
            </a:r>
            <a:endParaRPr lang="en-US" sz="3750" dirty="0"/>
          </a:p>
        </p:txBody>
      </p:sp>
      <p:sp>
        <p:nvSpPr>
          <p:cNvPr id="3" name="Shape 1"/>
          <p:cNvSpPr/>
          <p:nvPr/>
        </p:nvSpPr>
        <p:spPr>
          <a:xfrm>
            <a:off x="7303770" y="1570553"/>
            <a:ext cx="22860" cy="6068616"/>
          </a:xfrm>
          <a:prstGeom prst="roundRect">
            <a:avLst>
              <a:gd name="adj" fmla="val 351440"/>
            </a:avLst>
          </a:prstGeom>
          <a:solidFill>
            <a:srgbClr val="C8C9CF"/>
          </a:solidFill>
          <a:ln/>
        </p:spPr>
      </p:sp>
      <p:sp>
        <p:nvSpPr>
          <p:cNvPr id="4" name="Shape 2"/>
          <p:cNvSpPr/>
          <p:nvPr/>
        </p:nvSpPr>
        <p:spPr>
          <a:xfrm>
            <a:off x="6453426" y="1989415"/>
            <a:ext cx="669488" cy="22860"/>
          </a:xfrm>
          <a:prstGeom prst="roundRect">
            <a:avLst>
              <a:gd name="adj" fmla="val 351440"/>
            </a:avLst>
          </a:prstGeom>
          <a:solidFill>
            <a:srgbClr val="C8C9CF"/>
          </a:solidFill>
          <a:ln/>
        </p:spPr>
      </p:sp>
      <p:sp>
        <p:nvSpPr>
          <p:cNvPr id="5" name="Shape 3"/>
          <p:cNvSpPr/>
          <p:nvPr/>
        </p:nvSpPr>
        <p:spPr>
          <a:xfrm>
            <a:off x="7100054" y="1785699"/>
            <a:ext cx="430292" cy="430292"/>
          </a:xfrm>
          <a:prstGeom prst="roundRect">
            <a:avLst>
              <a:gd name="adj" fmla="val 18671"/>
            </a:avLst>
          </a:prstGeom>
          <a:solidFill>
            <a:srgbClr val="E2E3E9"/>
          </a:solidFill>
          <a:ln w="7620">
            <a:solidFill>
              <a:srgbClr val="C8C9CF"/>
            </a:solidFill>
            <a:prstDash val="solid"/>
          </a:ln>
        </p:spPr>
      </p:sp>
      <p:sp>
        <p:nvSpPr>
          <p:cNvPr id="6" name="Text 4"/>
          <p:cNvSpPr/>
          <p:nvPr/>
        </p:nvSpPr>
        <p:spPr>
          <a:xfrm>
            <a:off x="7259598" y="1857375"/>
            <a:ext cx="111085" cy="286941"/>
          </a:xfrm>
          <a:prstGeom prst="rect">
            <a:avLst/>
          </a:prstGeom>
          <a:noFill/>
          <a:ln/>
        </p:spPr>
        <p:txBody>
          <a:bodyPr wrap="none" lIns="0" tIns="0" rIns="0" bIns="0" rtlCol="0" anchor="t"/>
          <a:lstStyle/>
          <a:p>
            <a:pPr algn="ctr" indent="0" marL="0">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1</a:t>
            </a:r>
            <a:endParaRPr lang="en-US" sz="2250" dirty="0"/>
          </a:p>
        </p:txBody>
      </p:sp>
      <p:sp>
        <p:nvSpPr>
          <p:cNvPr id="7" name="Text 5"/>
          <p:cNvSpPr/>
          <p:nvPr/>
        </p:nvSpPr>
        <p:spPr>
          <a:xfrm>
            <a:off x="3872151" y="1761768"/>
            <a:ext cx="2391013" cy="298847"/>
          </a:xfrm>
          <a:prstGeom prst="rect">
            <a:avLst/>
          </a:prstGeom>
          <a:noFill/>
          <a:ln/>
        </p:spPr>
        <p:txBody>
          <a:bodyPr wrap="none" lIns="0" tIns="0" rIns="0" bIns="0" rtlCol="0" anchor="t"/>
          <a:lstStyle/>
          <a:p>
            <a:pPr algn="r" indent="0" marL="0">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Focus on Craft</a:t>
            </a:r>
            <a:endParaRPr lang="en-US" sz="1850" dirty="0"/>
          </a:p>
        </p:txBody>
      </p:sp>
      <p:sp>
        <p:nvSpPr>
          <p:cNvPr id="8" name="Text 6"/>
          <p:cNvSpPr/>
          <p:nvPr/>
        </p:nvSpPr>
        <p:spPr>
          <a:xfrm>
            <a:off x="669488" y="2175272"/>
            <a:ext cx="5593675" cy="2142768"/>
          </a:xfrm>
          <a:prstGeom prst="rect">
            <a:avLst/>
          </a:prstGeom>
          <a:noFill/>
          <a:ln/>
        </p:spPr>
        <p:txBody>
          <a:bodyPr wrap="square" lIns="0" tIns="0" rIns="0" bIns="0" rtlCol="0" anchor="t"/>
          <a:lstStyle/>
          <a:p>
            <a:pPr algn="r" indent="0" marL="0">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This time, delve deeper into the author's techniques. Ask students to consider how the author uses literary devices like metaphors, similes, or imagery. Encourage them to explore word choice, noticing any particularly powerful words or phrases that stand out. Finally, guide them to analyze the text's structure, identifying any patterns or shifts that shape the narrative.</a:t>
            </a:r>
            <a:endParaRPr lang="en-US" sz="1500" dirty="0"/>
          </a:p>
        </p:txBody>
      </p:sp>
      <p:sp>
        <p:nvSpPr>
          <p:cNvPr id="9" name="Shape 7"/>
          <p:cNvSpPr/>
          <p:nvPr/>
        </p:nvSpPr>
        <p:spPr>
          <a:xfrm>
            <a:off x="7507486" y="2945725"/>
            <a:ext cx="669488" cy="22860"/>
          </a:xfrm>
          <a:prstGeom prst="roundRect">
            <a:avLst>
              <a:gd name="adj" fmla="val 351440"/>
            </a:avLst>
          </a:prstGeom>
          <a:solidFill>
            <a:srgbClr val="C8C9CF"/>
          </a:solidFill>
          <a:ln/>
        </p:spPr>
      </p:sp>
      <p:sp>
        <p:nvSpPr>
          <p:cNvPr id="10" name="Shape 8"/>
          <p:cNvSpPr/>
          <p:nvPr/>
        </p:nvSpPr>
        <p:spPr>
          <a:xfrm>
            <a:off x="7100054" y="2742009"/>
            <a:ext cx="430292" cy="430292"/>
          </a:xfrm>
          <a:prstGeom prst="roundRect">
            <a:avLst>
              <a:gd name="adj" fmla="val 18671"/>
            </a:avLst>
          </a:prstGeom>
          <a:solidFill>
            <a:srgbClr val="E2E3E9"/>
          </a:solidFill>
          <a:ln w="7620">
            <a:solidFill>
              <a:srgbClr val="C8C9CF"/>
            </a:solidFill>
            <a:prstDash val="solid"/>
          </a:ln>
        </p:spPr>
      </p:sp>
      <p:sp>
        <p:nvSpPr>
          <p:cNvPr id="11" name="Text 9"/>
          <p:cNvSpPr/>
          <p:nvPr/>
        </p:nvSpPr>
        <p:spPr>
          <a:xfrm>
            <a:off x="7235309" y="2813685"/>
            <a:ext cx="159782" cy="286941"/>
          </a:xfrm>
          <a:prstGeom prst="rect">
            <a:avLst/>
          </a:prstGeom>
          <a:noFill/>
          <a:ln/>
        </p:spPr>
        <p:txBody>
          <a:bodyPr wrap="none" lIns="0" tIns="0" rIns="0" bIns="0" rtlCol="0" anchor="t"/>
          <a:lstStyle/>
          <a:p>
            <a:pPr algn="ctr" indent="0" marL="0">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2</a:t>
            </a:r>
            <a:endParaRPr lang="en-US" sz="2250" dirty="0"/>
          </a:p>
        </p:txBody>
      </p:sp>
      <p:sp>
        <p:nvSpPr>
          <p:cNvPr id="12" name="Text 10"/>
          <p:cNvSpPr/>
          <p:nvPr/>
        </p:nvSpPr>
        <p:spPr>
          <a:xfrm>
            <a:off x="8367236" y="2718078"/>
            <a:ext cx="2391013" cy="298847"/>
          </a:xfrm>
          <a:prstGeom prst="rect">
            <a:avLst/>
          </a:prstGeom>
          <a:noFill/>
          <a:ln/>
        </p:spPr>
        <p:txBody>
          <a:bodyPr wrap="none" lIns="0" tIns="0" rIns="0" bIns="0" rtlCol="0" anchor="t"/>
          <a:lstStyle/>
          <a:p>
            <a:pPr algn="l" indent="0" marL="0">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Annotate the Text</a:t>
            </a:r>
            <a:endParaRPr lang="en-US" sz="1850" dirty="0"/>
          </a:p>
        </p:txBody>
      </p:sp>
      <p:sp>
        <p:nvSpPr>
          <p:cNvPr id="13" name="Text 11"/>
          <p:cNvSpPr/>
          <p:nvPr/>
        </p:nvSpPr>
        <p:spPr>
          <a:xfrm>
            <a:off x="8367236" y="3131582"/>
            <a:ext cx="5593675" cy="1530548"/>
          </a:xfrm>
          <a:prstGeom prst="rect">
            <a:avLst/>
          </a:prstGeom>
          <a:noFill/>
          <a:ln/>
        </p:spPr>
        <p:txBody>
          <a:bodyPr wrap="square" lIns="0" tIns="0" rIns="0" bIns="0" rtlCol="0" anchor="t"/>
          <a:lstStyle/>
          <a:p>
            <a:pPr algn="l" indent="0" marL="0">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Model how to annotate the text. Show them how to underline key phrases, highlight important details, or write brief notes in the margins. Encourage students to think about why they are making these markings. What are the specific elements of the text that are grabbing their attention?</a:t>
            </a:r>
            <a:endParaRPr lang="en-US" sz="1500" dirty="0"/>
          </a:p>
        </p:txBody>
      </p:sp>
      <p:sp>
        <p:nvSpPr>
          <p:cNvPr id="14" name="Shape 12"/>
          <p:cNvSpPr/>
          <p:nvPr/>
        </p:nvSpPr>
        <p:spPr>
          <a:xfrm>
            <a:off x="6453426" y="5119330"/>
            <a:ext cx="669488" cy="22860"/>
          </a:xfrm>
          <a:prstGeom prst="roundRect">
            <a:avLst>
              <a:gd name="adj" fmla="val 351440"/>
            </a:avLst>
          </a:prstGeom>
          <a:solidFill>
            <a:srgbClr val="C8C9CF"/>
          </a:solidFill>
          <a:ln/>
        </p:spPr>
      </p:sp>
      <p:sp>
        <p:nvSpPr>
          <p:cNvPr id="15" name="Shape 13"/>
          <p:cNvSpPr/>
          <p:nvPr/>
        </p:nvSpPr>
        <p:spPr>
          <a:xfrm>
            <a:off x="7100054" y="4915614"/>
            <a:ext cx="430292" cy="430292"/>
          </a:xfrm>
          <a:prstGeom prst="roundRect">
            <a:avLst>
              <a:gd name="adj" fmla="val 18671"/>
            </a:avLst>
          </a:prstGeom>
          <a:solidFill>
            <a:srgbClr val="E2E3E9"/>
          </a:solidFill>
          <a:ln w="7620">
            <a:solidFill>
              <a:srgbClr val="C8C9CF"/>
            </a:solidFill>
            <a:prstDash val="solid"/>
          </a:ln>
        </p:spPr>
      </p:sp>
      <p:sp>
        <p:nvSpPr>
          <p:cNvPr id="16" name="Text 14"/>
          <p:cNvSpPr/>
          <p:nvPr/>
        </p:nvSpPr>
        <p:spPr>
          <a:xfrm>
            <a:off x="7232094" y="4987290"/>
            <a:ext cx="166092" cy="286941"/>
          </a:xfrm>
          <a:prstGeom prst="rect">
            <a:avLst/>
          </a:prstGeom>
          <a:noFill/>
          <a:ln/>
        </p:spPr>
        <p:txBody>
          <a:bodyPr wrap="none" lIns="0" tIns="0" rIns="0" bIns="0" rtlCol="0" anchor="t"/>
          <a:lstStyle/>
          <a:p>
            <a:pPr algn="ctr" indent="0" marL="0">
              <a:lnSpc>
                <a:spcPts val="2250"/>
              </a:lnSpc>
              <a:buNone/>
            </a:pPr>
            <a:r>
              <a:rPr lang="en-US" sz="2250" dirty="0">
                <a:solidFill>
                  <a:srgbClr val="5B5F71"/>
                </a:solidFill>
                <a:latin typeface="Instrument Sans Semi Bold" pitchFamily="34" charset="0"/>
                <a:ea typeface="Instrument Sans Semi Bold" pitchFamily="34" charset="-122"/>
                <a:cs typeface="Instrument Sans Semi Bold" pitchFamily="34" charset="-120"/>
              </a:rPr>
              <a:t>3</a:t>
            </a:r>
            <a:endParaRPr lang="en-US" sz="2250" dirty="0"/>
          </a:p>
        </p:txBody>
      </p:sp>
      <p:sp>
        <p:nvSpPr>
          <p:cNvPr id="17" name="Text 15"/>
          <p:cNvSpPr/>
          <p:nvPr/>
        </p:nvSpPr>
        <p:spPr>
          <a:xfrm>
            <a:off x="3775115" y="4891683"/>
            <a:ext cx="2488049" cy="298847"/>
          </a:xfrm>
          <a:prstGeom prst="rect">
            <a:avLst/>
          </a:prstGeom>
          <a:noFill/>
          <a:ln/>
        </p:spPr>
        <p:txBody>
          <a:bodyPr wrap="none" lIns="0" tIns="0" rIns="0" bIns="0" rtlCol="0" anchor="t"/>
          <a:lstStyle/>
          <a:p>
            <a:pPr algn="r" indent="0" marL="0">
              <a:lnSpc>
                <a:spcPts val="235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Discuss Contributions</a:t>
            </a:r>
            <a:endParaRPr lang="en-US" sz="1850" dirty="0"/>
          </a:p>
        </p:txBody>
      </p:sp>
      <p:sp>
        <p:nvSpPr>
          <p:cNvPr id="18" name="Text 16"/>
          <p:cNvSpPr/>
          <p:nvPr/>
        </p:nvSpPr>
        <p:spPr>
          <a:xfrm>
            <a:off x="669488" y="5305187"/>
            <a:ext cx="5593675" cy="2142768"/>
          </a:xfrm>
          <a:prstGeom prst="rect">
            <a:avLst/>
          </a:prstGeom>
          <a:noFill/>
          <a:ln/>
        </p:spPr>
        <p:txBody>
          <a:bodyPr wrap="square" lIns="0" tIns="0" rIns="0" bIns="0" rtlCol="0" anchor="t"/>
          <a:lstStyle/>
          <a:p>
            <a:pPr algn="r" indent="0" marL="0">
              <a:lnSpc>
                <a:spcPts val="240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Facilitate a discussion about how the literary devices, word choice, and structure work together to create the text's overall meaning. Ask students to connect their annotations to their understanding of the text. How does the author's craft contribute to the themes, characters, and overall message of the story? Encourage students to explain their interpretations and justify their claims with evidence from the text.</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27961" y="839748"/>
            <a:ext cx="8160544" cy="739378"/>
          </a:xfrm>
          <a:prstGeom prst="rect">
            <a:avLst/>
          </a:prstGeom>
          <a:noFill/>
          <a:ln/>
        </p:spPr>
        <p:txBody>
          <a:bodyPr wrap="none" lIns="0" tIns="0" rIns="0" bIns="0" rtlCol="0" anchor="t"/>
          <a:lstStyle/>
          <a:p>
            <a:pPr indent="0" marL="0">
              <a:lnSpc>
                <a:spcPts val="5800"/>
              </a:lnSpc>
              <a:buNone/>
            </a:pPr>
            <a:r>
              <a:rPr lang="en-US" sz="4650" dirty="0">
                <a:solidFill>
                  <a:srgbClr val="505468"/>
                </a:solidFill>
                <a:latin typeface="Instrument Sans Semi Bold" pitchFamily="34" charset="0"/>
                <a:ea typeface="Instrument Sans Semi Bold" pitchFamily="34" charset="-122"/>
                <a:cs typeface="Instrument Sans Semi Bold" pitchFamily="34" charset="-120"/>
              </a:rPr>
              <a:t>Facilitating the Third Reading</a:t>
            </a:r>
            <a:endParaRPr lang="en-US" sz="4650" dirty="0"/>
          </a:p>
        </p:txBody>
      </p:sp>
      <p:pic>
        <p:nvPicPr>
          <p:cNvPr id="5" name="Image 1" descr="preencoded.png">    </p:cNvPr>
          <p:cNvPicPr>
            <a:picLocks noChangeAspect="1"/>
          </p:cNvPicPr>
          <p:nvPr/>
        </p:nvPicPr>
        <p:blipFill>
          <a:blip r:embed="rId2"/>
          <a:stretch>
            <a:fillRect/>
          </a:stretch>
        </p:blipFill>
        <p:spPr>
          <a:xfrm>
            <a:off x="827961" y="1933932"/>
            <a:ext cx="4324826" cy="946309"/>
          </a:xfrm>
          <a:prstGeom prst="rect">
            <a:avLst/>
          </a:prstGeom>
        </p:spPr>
      </p:pic>
      <p:sp>
        <p:nvSpPr>
          <p:cNvPr id="6" name="Text 2"/>
          <p:cNvSpPr/>
          <p:nvPr/>
        </p:nvSpPr>
        <p:spPr>
          <a:xfrm>
            <a:off x="1064538" y="3235047"/>
            <a:ext cx="3580805" cy="369689"/>
          </a:xfrm>
          <a:prstGeom prst="rect">
            <a:avLst/>
          </a:prstGeom>
          <a:noFill/>
          <a:ln/>
        </p:spPr>
        <p:txBody>
          <a:bodyPr wrap="none" lIns="0" tIns="0" rIns="0" bIns="0" rtlCol="0" anchor="t"/>
          <a:lstStyle/>
          <a:p>
            <a:pPr algn="l" indent="0" marL="0">
              <a:lnSpc>
                <a:spcPts val="2900"/>
              </a:lnSpc>
              <a:buNone/>
            </a:pPr>
            <a:r>
              <a:rPr lang="en-US" sz="2300" dirty="0">
                <a:solidFill>
                  <a:srgbClr val="5B5F71"/>
                </a:solidFill>
                <a:latin typeface="Instrument Sans Semi Bold" pitchFamily="34" charset="0"/>
                <a:ea typeface="Instrument Sans Semi Bold" pitchFamily="34" charset="-122"/>
                <a:cs typeface="Instrument Sans Semi Bold" pitchFamily="34" charset="-120"/>
              </a:rPr>
              <a:t>Explore Deeper Meanings</a:t>
            </a:r>
            <a:endParaRPr lang="en-US" sz="2300" dirty="0"/>
          </a:p>
        </p:txBody>
      </p:sp>
      <p:sp>
        <p:nvSpPr>
          <p:cNvPr id="7" name="Text 3"/>
          <p:cNvSpPr/>
          <p:nvPr/>
        </p:nvSpPr>
        <p:spPr>
          <a:xfrm>
            <a:off x="1064538" y="3746659"/>
            <a:ext cx="3851672" cy="3406497"/>
          </a:xfrm>
          <a:prstGeom prst="rect">
            <a:avLst/>
          </a:prstGeom>
          <a:noFill/>
          <a:ln/>
        </p:spPr>
        <p:txBody>
          <a:bodyPr wrap="square" lIns="0" tIns="0" rIns="0" bIns="0" rtlCol="0" anchor="t"/>
          <a:lstStyle/>
          <a:p>
            <a:pPr algn="l" indent="0" marL="0">
              <a:lnSpc>
                <a:spcPts val="2950"/>
              </a:lnSpc>
              <a:buNone/>
            </a:pPr>
            <a:r>
              <a:rPr lang="en-US" sz="1850" dirty="0">
                <a:solidFill>
                  <a:srgbClr val="5B5F71"/>
                </a:solidFill>
                <a:latin typeface="Instrument Sans Medium" pitchFamily="34" charset="0"/>
                <a:ea typeface="Instrument Sans Medium" pitchFamily="34" charset="-122"/>
                <a:cs typeface="Instrument Sans Medium" pitchFamily="34" charset="-120"/>
              </a:rPr>
              <a:t>Guide students to uncover broader themes and connections. Encourage them to look for patterns, symbols, and deeper meanings within the text. What message does the author want to convey? How do different elements of the text contribute to the overall message?</a:t>
            </a:r>
            <a:endParaRPr lang="en-US" sz="1850" dirty="0"/>
          </a:p>
        </p:txBody>
      </p:sp>
      <p:pic>
        <p:nvPicPr>
          <p:cNvPr id="8" name="Image 2" descr="preencoded.png">    </p:cNvPr>
          <p:cNvPicPr>
            <a:picLocks noChangeAspect="1"/>
          </p:cNvPicPr>
          <p:nvPr/>
        </p:nvPicPr>
        <p:blipFill>
          <a:blip r:embed="rId3"/>
          <a:stretch>
            <a:fillRect/>
          </a:stretch>
        </p:blipFill>
        <p:spPr>
          <a:xfrm>
            <a:off x="5152787" y="1933932"/>
            <a:ext cx="4324826" cy="946309"/>
          </a:xfrm>
          <a:prstGeom prst="rect">
            <a:avLst/>
          </a:prstGeom>
        </p:spPr>
      </p:pic>
      <p:sp>
        <p:nvSpPr>
          <p:cNvPr id="9" name="Text 4"/>
          <p:cNvSpPr/>
          <p:nvPr/>
        </p:nvSpPr>
        <p:spPr>
          <a:xfrm>
            <a:off x="5389364" y="3235047"/>
            <a:ext cx="3851672" cy="739378"/>
          </a:xfrm>
          <a:prstGeom prst="rect">
            <a:avLst/>
          </a:prstGeom>
          <a:noFill/>
          <a:ln/>
        </p:spPr>
        <p:txBody>
          <a:bodyPr wrap="square" lIns="0" tIns="0" rIns="0" bIns="0" rtlCol="0" anchor="t"/>
          <a:lstStyle/>
          <a:p>
            <a:pPr algn="l" indent="0" marL="0">
              <a:lnSpc>
                <a:spcPts val="2900"/>
              </a:lnSpc>
              <a:buNone/>
            </a:pPr>
            <a:r>
              <a:rPr lang="en-US" sz="2300" dirty="0">
                <a:solidFill>
                  <a:srgbClr val="5B5F71"/>
                </a:solidFill>
                <a:latin typeface="Instrument Sans Semi Bold" pitchFamily="34" charset="0"/>
                <a:ea typeface="Instrument Sans Semi Bold" pitchFamily="34" charset="-122"/>
                <a:cs typeface="Instrument Sans Semi Bold" pitchFamily="34" charset="-120"/>
              </a:rPr>
              <a:t>Encourage Critical Interpretation</a:t>
            </a:r>
            <a:endParaRPr lang="en-US" sz="2300" dirty="0"/>
          </a:p>
        </p:txBody>
      </p:sp>
      <p:sp>
        <p:nvSpPr>
          <p:cNvPr id="10" name="Text 5"/>
          <p:cNvSpPr/>
          <p:nvPr/>
        </p:nvSpPr>
        <p:spPr>
          <a:xfrm>
            <a:off x="5389364" y="4116348"/>
            <a:ext cx="3851672" cy="2649498"/>
          </a:xfrm>
          <a:prstGeom prst="rect">
            <a:avLst/>
          </a:prstGeom>
          <a:noFill/>
          <a:ln/>
        </p:spPr>
        <p:txBody>
          <a:bodyPr wrap="square" lIns="0" tIns="0" rIns="0" bIns="0" rtlCol="0" anchor="t"/>
          <a:lstStyle/>
          <a:p>
            <a:pPr algn="l" indent="0" marL="0">
              <a:lnSpc>
                <a:spcPts val="2950"/>
              </a:lnSpc>
              <a:buNone/>
            </a:pPr>
            <a:r>
              <a:rPr lang="en-US" sz="1850" dirty="0">
                <a:solidFill>
                  <a:srgbClr val="5B5F71"/>
                </a:solidFill>
                <a:latin typeface="Instrument Sans Medium" pitchFamily="34" charset="0"/>
                <a:ea typeface="Instrument Sans Medium" pitchFamily="34" charset="-122"/>
                <a:cs typeface="Instrument Sans Medium" pitchFamily="34" charset="-120"/>
              </a:rPr>
              <a:t>Help students form and defend their own interpretations of the text. Encourage them to analyze the text's nuances and make connections to their own experiences or other works of literature.</a:t>
            </a:r>
            <a:endParaRPr lang="en-US" sz="1850" dirty="0"/>
          </a:p>
        </p:txBody>
      </p:sp>
      <p:pic>
        <p:nvPicPr>
          <p:cNvPr id="11" name="Image 3" descr="preencoded.png">    </p:cNvPr>
          <p:cNvPicPr>
            <a:picLocks noChangeAspect="1"/>
          </p:cNvPicPr>
          <p:nvPr/>
        </p:nvPicPr>
        <p:blipFill>
          <a:blip r:embed="rId4"/>
          <a:stretch>
            <a:fillRect/>
          </a:stretch>
        </p:blipFill>
        <p:spPr>
          <a:xfrm>
            <a:off x="9477613" y="1933932"/>
            <a:ext cx="4324826" cy="946309"/>
          </a:xfrm>
          <a:prstGeom prst="rect">
            <a:avLst/>
          </a:prstGeom>
        </p:spPr>
      </p:pic>
      <p:sp>
        <p:nvSpPr>
          <p:cNvPr id="12" name="Text 6"/>
          <p:cNvSpPr/>
          <p:nvPr/>
        </p:nvSpPr>
        <p:spPr>
          <a:xfrm>
            <a:off x="9714190" y="3235047"/>
            <a:ext cx="3683318" cy="369689"/>
          </a:xfrm>
          <a:prstGeom prst="rect">
            <a:avLst/>
          </a:prstGeom>
          <a:noFill/>
          <a:ln/>
        </p:spPr>
        <p:txBody>
          <a:bodyPr wrap="none" lIns="0" tIns="0" rIns="0" bIns="0" rtlCol="0" anchor="t"/>
          <a:lstStyle/>
          <a:p>
            <a:pPr algn="l" indent="0" marL="0">
              <a:lnSpc>
                <a:spcPts val="2900"/>
              </a:lnSpc>
              <a:buNone/>
            </a:pPr>
            <a:r>
              <a:rPr lang="en-US" sz="2300" dirty="0">
                <a:solidFill>
                  <a:srgbClr val="5B5F71"/>
                </a:solidFill>
                <a:latin typeface="Instrument Sans Semi Bold" pitchFamily="34" charset="0"/>
                <a:ea typeface="Instrument Sans Semi Bold" pitchFamily="34" charset="-122"/>
                <a:cs typeface="Instrument Sans Semi Bold" pitchFamily="34" charset="-120"/>
              </a:rPr>
              <a:t>Make Textual Connections</a:t>
            </a:r>
            <a:endParaRPr lang="en-US" sz="2300" dirty="0"/>
          </a:p>
        </p:txBody>
      </p:sp>
      <p:sp>
        <p:nvSpPr>
          <p:cNvPr id="13" name="Text 7"/>
          <p:cNvSpPr/>
          <p:nvPr/>
        </p:nvSpPr>
        <p:spPr>
          <a:xfrm>
            <a:off x="9714190" y="3746659"/>
            <a:ext cx="3851672" cy="2649498"/>
          </a:xfrm>
          <a:prstGeom prst="rect">
            <a:avLst/>
          </a:prstGeom>
          <a:noFill/>
          <a:ln/>
        </p:spPr>
        <p:txBody>
          <a:bodyPr wrap="square" lIns="0" tIns="0" rIns="0" bIns="0" rtlCol="0" anchor="t"/>
          <a:lstStyle/>
          <a:p>
            <a:pPr algn="l" indent="0" marL="0">
              <a:lnSpc>
                <a:spcPts val="2950"/>
              </a:lnSpc>
              <a:buNone/>
            </a:pPr>
            <a:r>
              <a:rPr lang="en-US" sz="1850" dirty="0">
                <a:solidFill>
                  <a:srgbClr val="5B5F71"/>
                </a:solidFill>
                <a:latin typeface="Instrument Sans Medium" pitchFamily="34" charset="0"/>
                <a:ea typeface="Instrument Sans Medium" pitchFamily="34" charset="-122"/>
                <a:cs typeface="Instrument Sans Medium" pitchFamily="34" charset="-120"/>
              </a:rPr>
              <a:t>Relate the text to other works of literature, historical events, or personal experiences. How does the text reflect the author's life, the historical context, or broader societal issues? How does the text resonate with readers today?</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64037" y="1005483"/>
            <a:ext cx="9695974" cy="771525"/>
          </a:xfrm>
          <a:prstGeom prst="rect">
            <a:avLst/>
          </a:prstGeom>
          <a:noFill/>
          <a:ln/>
        </p:spPr>
        <p:txBody>
          <a:bodyPr wrap="non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Engaging Post-Reading Activities</a:t>
            </a:r>
            <a:endParaRPr lang="en-US" sz="4850" dirty="0"/>
          </a:p>
        </p:txBody>
      </p:sp>
      <p:pic>
        <p:nvPicPr>
          <p:cNvPr id="3" name="Image 0" descr="preencoded.png">    </p:cNvPr>
          <p:cNvPicPr>
            <a:picLocks noChangeAspect="1"/>
          </p:cNvPicPr>
          <p:nvPr/>
        </p:nvPicPr>
        <p:blipFill>
          <a:blip r:embed="rId1"/>
          <a:stretch>
            <a:fillRect/>
          </a:stretch>
        </p:blipFill>
        <p:spPr>
          <a:xfrm>
            <a:off x="864037" y="2270760"/>
            <a:ext cx="617220" cy="617220"/>
          </a:xfrm>
          <a:prstGeom prst="rect">
            <a:avLst/>
          </a:prstGeom>
        </p:spPr>
      </p:pic>
      <p:sp>
        <p:nvSpPr>
          <p:cNvPr id="4" name="Text 1"/>
          <p:cNvSpPr/>
          <p:nvPr/>
        </p:nvSpPr>
        <p:spPr>
          <a:xfrm>
            <a:off x="864037" y="3134797"/>
            <a:ext cx="2947868"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Reflective Writing</a:t>
            </a:r>
            <a:endParaRPr lang="en-US" sz="2400" dirty="0"/>
          </a:p>
        </p:txBody>
      </p:sp>
      <p:sp>
        <p:nvSpPr>
          <p:cNvPr id="5" name="Text 2"/>
          <p:cNvSpPr/>
          <p:nvPr/>
        </p:nvSpPr>
        <p:spPr>
          <a:xfrm>
            <a:off x="864037" y="3668673"/>
            <a:ext cx="2947868" cy="2765346"/>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Guide students to write about their personal connections to the text. Encourage them to analyze their own emotions and experiences as they read.</a:t>
            </a:r>
            <a:endParaRPr lang="en-US" sz="1900" dirty="0"/>
          </a:p>
        </p:txBody>
      </p:sp>
      <p:pic>
        <p:nvPicPr>
          <p:cNvPr id="6" name="Image 1" descr="preencoded.png">    </p:cNvPr>
          <p:cNvPicPr>
            <a:picLocks noChangeAspect="1"/>
          </p:cNvPicPr>
          <p:nvPr/>
        </p:nvPicPr>
        <p:blipFill>
          <a:blip r:embed="rId2"/>
          <a:stretch>
            <a:fillRect/>
          </a:stretch>
        </p:blipFill>
        <p:spPr>
          <a:xfrm>
            <a:off x="4182189" y="2270760"/>
            <a:ext cx="617220" cy="617220"/>
          </a:xfrm>
          <a:prstGeom prst="rect">
            <a:avLst/>
          </a:prstGeom>
        </p:spPr>
      </p:pic>
      <p:sp>
        <p:nvSpPr>
          <p:cNvPr id="7" name="Text 3"/>
          <p:cNvSpPr/>
          <p:nvPr/>
        </p:nvSpPr>
        <p:spPr>
          <a:xfrm>
            <a:off x="4182189" y="3134797"/>
            <a:ext cx="2947868" cy="771525"/>
          </a:xfrm>
          <a:prstGeom prst="rect">
            <a:avLst/>
          </a:prstGeom>
          <a:noFill/>
          <a:ln/>
        </p:spPr>
        <p:txBody>
          <a:bodyPr wrap="squar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Visual Representations</a:t>
            </a:r>
            <a:endParaRPr lang="en-US" sz="2400" dirty="0"/>
          </a:p>
        </p:txBody>
      </p:sp>
      <p:sp>
        <p:nvSpPr>
          <p:cNvPr id="8" name="Text 4"/>
          <p:cNvSpPr/>
          <p:nvPr/>
        </p:nvSpPr>
        <p:spPr>
          <a:xfrm>
            <a:off x="4182189" y="4054435"/>
            <a:ext cx="2947868" cy="3160395"/>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Prompt students to create visuals like illustrations, diagrams, or mind maps that demonstrate their understanding of key themes, characters, or events in the text.</a:t>
            </a:r>
            <a:endParaRPr lang="en-US" sz="1900" dirty="0"/>
          </a:p>
        </p:txBody>
      </p:sp>
      <p:pic>
        <p:nvPicPr>
          <p:cNvPr id="9" name="Image 2" descr="preencoded.png">    </p:cNvPr>
          <p:cNvPicPr>
            <a:picLocks noChangeAspect="1"/>
          </p:cNvPicPr>
          <p:nvPr/>
        </p:nvPicPr>
        <p:blipFill>
          <a:blip r:embed="rId3"/>
          <a:stretch>
            <a:fillRect/>
          </a:stretch>
        </p:blipFill>
        <p:spPr>
          <a:xfrm>
            <a:off x="7500342" y="2270760"/>
            <a:ext cx="617220" cy="617220"/>
          </a:xfrm>
          <a:prstGeom prst="rect">
            <a:avLst/>
          </a:prstGeom>
        </p:spPr>
      </p:pic>
      <p:sp>
        <p:nvSpPr>
          <p:cNvPr id="10" name="Text 5"/>
          <p:cNvSpPr/>
          <p:nvPr/>
        </p:nvSpPr>
        <p:spPr>
          <a:xfrm>
            <a:off x="7500342" y="3134797"/>
            <a:ext cx="2947868"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Debates</a:t>
            </a:r>
            <a:endParaRPr lang="en-US" sz="2400" dirty="0"/>
          </a:p>
        </p:txBody>
      </p:sp>
      <p:sp>
        <p:nvSpPr>
          <p:cNvPr id="11" name="Text 6"/>
          <p:cNvSpPr/>
          <p:nvPr/>
        </p:nvSpPr>
        <p:spPr>
          <a:xfrm>
            <a:off x="7500342" y="3668673"/>
            <a:ext cx="2947868" cy="2765346"/>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Facilitate structured discussions where students can present different interpretations of the text, supporting their claims with evidence from the text.</a:t>
            </a:r>
            <a:endParaRPr lang="en-US" sz="1900" dirty="0"/>
          </a:p>
        </p:txBody>
      </p:sp>
      <p:pic>
        <p:nvPicPr>
          <p:cNvPr id="12" name="Image 3" descr="preencoded.png">    </p:cNvPr>
          <p:cNvPicPr>
            <a:picLocks noChangeAspect="1"/>
          </p:cNvPicPr>
          <p:nvPr/>
        </p:nvPicPr>
        <p:blipFill>
          <a:blip r:embed="rId4"/>
          <a:stretch>
            <a:fillRect/>
          </a:stretch>
        </p:blipFill>
        <p:spPr>
          <a:xfrm>
            <a:off x="10818495" y="2270760"/>
            <a:ext cx="617220" cy="617220"/>
          </a:xfrm>
          <a:prstGeom prst="rect">
            <a:avLst/>
          </a:prstGeom>
        </p:spPr>
      </p:pic>
      <p:sp>
        <p:nvSpPr>
          <p:cNvPr id="13" name="Text 7"/>
          <p:cNvSpPr/>
          <p:nvPr/>
        </p:nvSpPr>
        <p:spPr>
          <a:xfrm>
            <a:off x="10818495" y="3134797"/>
            <a:ext cx="2947868"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Application</a:t>
            </a:r>
            <a:endParaRPr lang="en-US" sz="2400" dirty="0"/>
          </a:p>
        </p:txBody>
      </p:sp>
      <p:sp>
        <p:nvSpPr>
          <p:cNvPr id="14" name="Text 8"/>
          <p:cNvSpPr/>
          <p:nvPr/>
        </p:nvSpPr>
        <p:spPr>
          <a:xfrm>
            <a:off x="10818495" y="3668673"/>
            <a:ext cx="2947868" cy="3555444"/>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Ask students to connect the text to real-world issues, current events, or their own lives. Encourage them to analyze how the lessons learned from the text apply to different contexts.</a:t>
            </a:r>
            <a:endParaRPr lang="en-US"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10922" y="713065"/>
            <a:ext cx="8603218" cy="634722"/>
          </a:xfrm>
          <a:prstGeom prst="rect">
            <a:avLst/>
          </a:prstGeom>
          <a:noFill/>
          <a:ln/>
        </p:spPr>
        <p:txBody>
          <a:bodyPr wrap="none" lIns="0" tIns="0" rIns="0" bIns="0" rtlCol="0" anchor="t"/>
          <a:lstStyle/>
          <a:p>
            <a:pPr indent="0" marL="0">
              <a:lnSpc>
                <a:spcPts val="4950"/>
              </a:lnSpc>
              <a:buNone/>
            </a:pPr>
            <a:r>
              <a:rPr lang="en-US" sz="3950" dirty="0">
                <a:solidFill>
                  <a:srgbClr val="505468"/>
                </a:solidFill>
                <a:latin typeface="Instrument Sans Semi Bold" pitchFamily="34" charset="0"/>
                <a:ea typeface="Instrument Sans Semi Bold" pitchFamily="34" charset="-122"/>
                <a:cs typeface="Instrument Sans Semi Bold" pitchFamily="34" charset="-120"/>
              </a:rPr>
              <a:t>Examples of Post-Reading Activities</a:t>
            </a:r>
            <a:endParaRPr lang="en-US" sz="3950" dirty="0"/>
          </a:p>
        </p:txBody>
      </p:sp>
      <p:sp>
        <p:nvSpPr>
          <p:cNvPr id="3" name="Shape 1"/>
          <p:cNvSpPr/>
          <p:nvPr/>
        </p:nvSpPr>
        <p:spPr>
          <a:xfrm>
            <a:off x="710922" y="1982510"/>
            <a:ext cx="355402" cy="355402"/>
          </a:xfrm>
          <a:prstGeom prst="roundRect">
            <a:avLst>
              <a:gd name="adj" fmla="val 24006"/>
            </a:avLst>
          </a:prstGeom>
          <a:solidFill>
            <a:srgbClr val="E2E3E9"/>
          </a:solidFill>
          <a:ln w="7620">
            <a:solidFill>
              <a:srgbClr val="C8C9CF"/>
            </a:solidFill>
            <a:prstDash val="solid"/>
          </a:ln>
        </p:spPr>
      </p:sp>
      <p:sp>
        <p:nvSpPr>
          <p:cNvPr id="4" name="Text 2"/>
          <p:cNvSpPr/>
          <p:nvPr/>
        </p:nvSpPr>
        <p:spPr>
          <a:xfrm>
            <a:off x="1269444" y="1982510"/>
            <a:ext cx="2539127" cy="317421"/>
          </a:xfrm>
          <a:prstGeom prst="rect">
            <a:avLst/>
          </a:prstGeom>
          <a:noFill/>
          <a:ln/>
        </p:spPr>
        <p:txBody>
          <a:bodyPr wrap="none" lIns="0" tIns="0" rIns="0" bIns="0" rtlCol="0" anchor="t"/>
          <a:lstStyle/>
          <a:p>
            <a:pPr indent="0" marL="0">
              <a:lnSpc>
                <a:spcPts val="245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Reflective Writing</a:t>
            </a:r>
            <a:endParaRPr lang="en-US" sz="1950" dirty="0"/>
          </a:p>
        </p:txBody>
      </p:sp>
      <p:sp>
        <p:nvSpPr>
          <p:cNvPr id="5" name="Text 3"/>
          <p:cNvSpPr/>
          <p:nvPr/>
        </p:nvSpPr>
        <p:spPr>
          <a:xfrm>
            <a:off x="1269444" y="2421731"/>
            <a:ext cx="5944195" cy="1949529"/>
          </a:xfrm>
          <a:prstGeom prst="rect">
            <a:avLst/>
          </a:prstGeom>
          <a:noFill/>
          <a:ln/>
        </p:spPr>
        <p:txBody>
          <a:bodyPr wrap="square" lIns="0" tIns="0" rIns="0" bIns="0" rtlCol="0" anchor="t"/>
          <a:lstStyle/>
          <a:p>
            <a:pPr indent="0" marL="0">
              <a:lnSpc>
                <a:spcPts val="255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For example, ask students to write a journal entry as if they were one of the characters. Or, ask them to write a letter to a character, expressing their thoughts and feelings about the story. Encourage them to explore the character's motivations, fears, and hopes, and to use their writing to connect with the character on a personal level.</a:t>
            </a:r>
            <a:endParaRPr lang="en-US" sz="1550" dirty="0"/>
          </a:p>
        </p:txBody>
      </p:sp>
      <p:sp>
        <p:nvSpPr>
          <p:cNvPr id="6" name="Shape 4"/>
          <p:cNvSpPr/>
          <p:nvPr/>
        </p:nvSpPr>
        <p:spPr>
          <a:xfrm>
            <a:off x="7416760" y="1982510"/>
            <a:ext cx="355402" cy="355402"/>
          </a:xfrm>
          <a:prstGeom prst="roundRect">
            <a:avLst>
              <a:gd name="adj" fmla="val 24006"/>
            </a:avLst>
          </a:prstGeom>
          <a:solidFill>
            <a:srgbClr val="E2E3E9"/>
          </a:solidFill>
          <a:ln w="7620">
            <a:solidFill>
              <a:srgbClr val="C8C9CF"/>
            </a:solidFill>
            <a:prstDash val="solid"/>
          </a:ln>
        </p:spPr>
      </p:sp>
      <p:sp>
        <p:nvSpPr>
          <p:cNvPr id="7" name="Text 5"/>
          <p:cNvSpPr/>
          <p:nvPr/>
        </p:nvSpPr>
        <p:spPr>
          <a:xfrm>
            <a:off x="7975283" y="1982510"/>
            <a:ext cx="2747605" cy="317421"/>
          </a:xfrm>
          <a:prstGeom prst="rect">
            <a:avLst/>
          </a:prstGeom>
          <a:noFill/>
          <a:ln/>
        </p:spPr>
        <p:txBody>
          <a:bodyPr wrap="none" lIns="0" tIns="0" rIns="0" bIns="0" rtlCol="0" anchor="t"/>
          <a:lstStyle/>
          <a:p>
            <a:pPr indent="0" marL="0">
              <a:lnSpc>
                <a:spcPts val="245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Visual Representations</a:t>
            </a:r>
            <a:endParaRPr lang="en-US" sz="1950" dirty="0"/>
          </a:p>
        </p:txBody>
      </p:sp>
      <p:sp>
        <p:nvSpPr>
          <p:cNvPr id="8" name="Text 6"/>
          <p:cNvSpPr/>
          <p:nvPr/>
        </p:nvSpPr>
        <p:spPr>
          <a:xfrm>
            <a:off x="7975283" y="2421731"/>
            <a:ext cx="5944195" cy="1949529"/>
          </a:xfrm>
          <a:prstGeom prst="rect">
            <a:avLst/>
          </a:prstGeom>
          <a:noFill/>
          <a:ln/>
        </p:spPr>
        <p:txBody>
          <a:bodyPr wrap="square" lIns="0" tIns="0" rIns="0" bIns="0" rtlCol="0" anchor="t"/>
          <a:lstStyle/>
          <a:p>
            <a:pPr indent="0" marL="0">
              <a:lnSpc>
                <a:spcPts val="255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For example, encourage them to create a timeline of important events in the story, or a storyboard depicting key scenes. They could also design a character map illustrating the relationships between characters. Encourage students to get creative and use colors, symbols, and different visual elements to represent the characters and their interactions.</a:t>
            </a:r>
            <a:endParaRPr lang="en-US" sz="1550" dirty="0"/>
          </a:p>
        </p:txBody>
      </p:sp>
      <p:sp>
        <p:nvSpPr>
          <p:cNvPr id="9" name="Shape 7"/>
          <p:cNvSpPr/>
          <p:nvPr/>
        </p:nvSpPr>
        <p:spPr>
          <a:xfrm>
            <a:off x="710922" y="4802862"/>
            <a:ext cx="355402" cy="355402"/>
          </a:xfrm>
          <a:prstGeom prst="roundRect">
            <a:avLst>
              <a:gd name="adj" fmla="val 24006"/>
            </a:avLst>
          </a:prstGeom>
          <a:solidFill>
            <a:srgbClr val="E2E3E9"/>
          </a:solidFill>
          <a:ln w="7620">
            <a:solidFill>
              <a:srgbClr val="C8C9CF"/>
            </a:solidFill>
            <a:prstDash val="solid"/>
          </a:ln>
        </p:spPr>
      </p:sp>
      <p:sp>
        <p:nvSpPr>
          <p:cNvPr id="10" name="Text 8"/>
          <p:cNvSpPr/>
          <p:nvPr/>
        </p:nvSpPr>
        <p:spPr>
          <a:xfrm>
            <a:off x="1269444" y="4802862"/>
            <a:ext cx="2539127" cy="317421"/>
          </a:xfrm>
          <a:prstGeom prst="rect">
            <a:avLst/>
          </a:prstGeom>
          <a:noFill/>
          <a:ln/>
        </p:spPr>
        <p:txBody>
          <a:bodyPr wrap="none" lIns="0" tIns="0" rIns="0" bIns="0" rtlCol="0" anchor="t"/>
          <a:lstStyle/>
          <a:p>
            <a:pPr indent="0" marL="0">
              <a:lnSpc>
                <a:spcPts val="245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Debates</a:t>
            </a:r>
            <a:endParaRPr lang="en-US" sz="1950" dirty="0"/>
          </a:p>
        </p:txBody>
      </p:sp>
      <p:sp>
        <p:nvSpPr>
          <p:cNvPr id="11" name="Text 9"/>
          <p:cNvSpPr/>
          <p:nvPr/>
        </p:nvSpPr>
        <p:spPr>
          <a:xfrm>
            <a:off x="1269444" y="5242084"/>
            <a:ext cx="5944195" cy="2274451"/>
          </a:xfrm>
          <a:prstGeom prst="rect">
            <a:avLst/>
          </a:prstGeom>
          <a:noFill/>
          <a:ln/>
        </p:spPr>
        <p:txBody>
          <a:bodyPr wrap="square" lIns="0" tIns="0" rIns="0" bIns="0" rtlCol="0" anchor="t"/>
          <a:lstStyle/>
          <a:p>
            <a:pPr indent="0" marL="0">
              <a:lnSpc>
                <a:spcPts val="255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For example, have them debate whether or not a particular character is a hero or villain, or discuss the pros and cons of the protagonist's choices. Encourage them to research different perspectives on the text, and to use evidence from the text to support their arguments. This can foster critical thinking and develop their ability to analyze and interpret complex characters and situations.</a:t>
            </a:r>
            <a:endParaRPr lang="en-US" sz="1550" dirty="0"/>
          </a:p>
        </p:txBody>
      </p:sp>
      <p:sp>
        <p:nvSpPr>
          <p:cNvPr id="12" name="Shape 10"/>
          <p:cNvSpPr/>
          <p:nvPr/>
        </p:nvSpPr>
        <p:spPr>
          <a:xfrm>
            <a:off x="7416760" y="4802862"/>
            <a:ext cx="355402" cy="355402"/>
          </a:xfrm>
          <a:prstGeom prst="roundRect">
            <a:avLst>
              <a:gd name="adj" fmla="val 24006"/>
            </a:avLst>
          </a:prstGeom>
          <a:solidFill>
            <a:srgbClr val="E2E3E9"/>
          </a:solidFill>
          <a:ln w="7620">
            <a:solidFill>
              <a:srgbClr val="C8C9CF"/>
            </a:solidFill>
            <a:prstDash val="solid"/>
          </a:ln>
        </p:spPr>
      </p:sp>
      <p:sp>
        <p:nvSpPr>
          <p:cNvPr id="13" name="Text 11"/>
          <p:cNvSpPr/>
          <p:nvPr/>
        </p:nvSpPr>
        <p:spPr>
          <a:xfrm>
            <a:off x="7975283" y="4802862"/>
            <a:ext cx="2539127" cy="317421"/>
          </a:xfrm>
          <a:prstGeom prst="rect">
            <a:avLst/>
          </a:prstGeom>
          <a:noFill/>
          <a:ln/>
        </p:spPr>
        <p:txBody>
          <a:bodyPr wrap="none" lIns="0" tIns="0" rIns="0" bIns="0" rtlCol="0" anchor="t"/>
          <a:lstStyle/>
          <a:p>
            <a:pPr indent="0" marL="0">
              <a:lnSpc>
                <a:spcPts val="245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Application</a:t>
            </a:r>
            <a:endParaRPr lang="en-US" sz="1950" dirty="0"/>
          </a:p>
        </p:txBody>
      </p:sp>
      <p:sp>
        <p:nvSpPr>
          <p:cNvPr id="14" name="Text 12"/>
          <p:cNvSpPr/>
          <p:nvPr/>
        </p:nvSpPr>
        <p:spPr>
          <a:xfrm>
            <a:off x="7975283" y="5242084"/>
            <a:ext cx="5944195" cy="1949529"/>
          </a:xfrm>
          <a:prstGeom prst="rect">
            <a:avLst/>
          </a:prstGeom>
          <a:noFill/>
          <a:ln/>
        </p:spPr>
        <p:txBody>
          <a:bodyPr wrap="square" lIns="0" tIns="0" rIns="0" bIns="0" rtlCol="0" anchor="t"/>
          <a:lstStyle/>
          <a:p>
            <a:pPr indent="0" marL="0">
              <a:lnSpc>
                <a:spcPts val="255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For example, ask students to find real-world examples that connect to the themes or events in the story. Or, ask them to create a presentation about how the story could be applied to a current event. Encourage them to research current events, societal issues, or historical events, and to explain how the text offers insights or perspectives on those issues.</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78356"/>
            <a:ext cx="5486400" cy="7872889"/>
          </a:xfrm>
          <a:prstGeom prst="rect">
            <a:avLst/>
          </a:prstGeom>
        </p:spPr>
      </p:pic>
      <p:sp>
        <p:nvSpPr>
          <p:cNvPr id="3" name="Text 0"/>
          <p:cNvSpPr/>
          <p:nvPr/>
        </p:nvSpPr>
        <p:spPr>
          <a:xfrm>
            <a:off x="6111002" y="491371"/>
            <a:ext cx="5376743" cy="557570"/>
          </a:xfrm>
          <a:prstGeom prst="rect">
            <a:avLst/>
          </a:prstGeom>
          <a:noFill/>
          <a:ln/>
        </p:spPr>
        <p:txBody>
          <a:bodyPr wrap="none" lIns="0" tIns="0" rIns="0" bIns="0" rtlCol="0" anchor="t"/>
          <a:lstStyle/>
          <a:p>
            <a:pPr indent="0" marL="0">
              <a:lnSpc>
                <a:spcPts val="4350"/>
              </a:lnSpc>
              <a:buNone/>
            </a:pPr>
            <a:r>
              <a:rPr lang="en-US" sz="3500" dirty="0">
                <a:solidFill>
                  <a:srgbClr val="505468"/>
                </a:solidFill>
                <a:latin typeface="Instrument Sans Semi Bold" pitchFamily="34" charset="0"/>
                <a:ea typeface="Instrument Sans Semi Bold" pitchFamily="34" charset="-122"/>
                <a:cs typeface="Instrument Sans Semi Bold" pitchFamily="34" charset="-120"/>
              </a:rPr>
              <a:t>Assessing Understanding</a:t>
            </a:r>
            <a:endParaRPr lang="en-US" sz="3500" dirty="0"/>
          </a:p>
        </p:txBody>
      </p:sp>
      <p:sp>
        <p:nvSpPr>
          <p:cNvPr id="4" name="Shape 1"/>
          <p:cNvSpPr/>
          <p:nvPr/>
        </p:nvSpPr>
        <p:spPr>
          <a:xfrm>
            <a:off x="6111002" y="1316593"/>
            <a:ext cx="7894796" cy="1328857"/>
          </a:xfrm>
          <a:prstGeom prst="roundRect">
            <a:avLst>
              <a:gd name="adj" fmla="val 5641"/>
            </a:avLst>
          </a:prstGeom>
          <a:solidFill>
            <a:srgbClr val="E2E3E9"/>
          </a:solidFill>
          <a:ln w="7620">
            <a:solidFill>
              <a:srgbClr val="C8C9CF"/>
            </a:solidFill>
            <a:prstDash val="solid"/>
          </a:ln>
        </p:spPr>
      </p:sp>
      <p:sp>
        <p:nvSpPr>
          <p:cNvPr id="5" name="Text 2"/>
          <p:cNvSpPr/>
          <p:nvPr/>
        </p:nvSpPr>
        <p:spPr>
          <a:xfrm>
            <a:off x="6296978" y="1502569"/>
            <a:ext cx="2230755" cy="278844"/>
          </a:xfrm>
          <a:prstGeom prst="rect">
            <a:avLst/>
          </a:prstGeom>
          <a:noFill/>
          <a:ln/>
        </p:spPr>
        <p:txBody>
          <a:bodyPr wrap="none" lIns="0" tIns="0" rIns="0" bIns="0" rtlCol="0" anchor="t"/>
          <a:lstStyle/>
          <a:p>
            <a:pPr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Written Responses</a:t>
            </a:r>
            <a:endParaRPr lang="en-US" sz="1750" dirty="0"/>
          </a:p>
        </p:txBody>
      </p:sp>
      <p:sp>
        <p:nvSpPr>
          <p:cNvPr id="6" name="Text 3"/>
          <p:cNvSpPr/>
          <p:nvPr/>
        </p:nvSpPr>
        <p:spPr>
          <a:xfrm>
            <a:off x="6296978" y="1888450"/>
            <a:ext cx="7522845" cy="571024"/>
          </a:xfrm>
          <a:prstGeom prst="rect">
            <a:avLst/>
          </a:prstGeom>
          <a:noFill/>
          <a:ln/>
        </p:spPr>
        <p:txBody>
          <a:bodyPr wrap="square" lIns="0" tIns="0" rIns="0" bIns="0" rtlCol="0" anchor="t"/>
          <a:lstStyle/>
          <a:p>
            <a:pPr indent="0" marL="0">
              <a:lnSpc>
                <a:spcPts val="22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Check for accuracy in answering text-dependent questions, focusing on the depth of understanding and the use of textual evidence.</a:t>
            </a:r>
            <a:endParaRPr lang="en-US" sz="1400" dirty="0"/>
          </a:p>
        </p:txBody>
      </p:sp>
      <p:sp>
        <p:nvSpPr>
          <p:cNvPr id="7" name="Shape 4"/>
          <p:cNvSpPr/>
          <p:nvPr/>
        </p:nvSpPr>
        <p:spPr>
          <a:xfrm>
            <a:off x="6111002" y="2823805"/>
            <a:ext cx="7894796" cy="1614368"/>
          </a:xfrm>
          <a:prstGeom prst="roundRect">
            <a:avLst>
              <a:gd name="adj" fmla="val 4643"/>
            </a:avLst>
          </a:prstGeom>
          <a:solidFill>
            <a:srgbClr val="E2E3E9"/>
          </a:solidFill>
          <a:ln w="7620">
            <a:solidFill>
              <a:srgbClr val="C8C9CF"/>
            </a:solidFill>
            <a:prstDash val="solid"/>
          </a:ln>
        </p:spPr>
      </p:sp>
      <p:sp>
        <p:nvSpPr>
          <p:cNvPr id="8" name="Text 5"/>
          <p:cNvSpPr/>
          <p:nvPr/>
        </p:nvSpPr>
        <p:spPr>
          <a:xfrm>
            <a:off x="6296978" y="3009781"/>
            <a:ext cx="2230755" cy="278844"/>
          </a:xfrm>
          <a:prstGeom prst="rect">
            <a:avLst/>
          </a:prstGeom>
          <a:noFill/>
          <a:ln/>
        </p:spPr>
        <p:txBody>
          <a:bodyPr wrap="none" lIns="0" tIns="0" rIns="0" bIns="0" rtlCol="0" anchor="t"/>
          <a:lstStyle/>
          <a:p>
            <a:pPr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Annotations</a:t>
            </a:r>
            <a:endParaRPr lang="en-US" sz="1750" dirty="0"/>
          </a:p>
        </p:txBody>
      </p:sp>
      <p:sp>
        <p:nvSpPr>
          <p:cNvPr id="9" name="Text 6"/>
          <p:cNvSpPr/>
          <p:nvPr/>
        </p:nvSpPr>
        <p:spPr>
          <a:xfrm>
            <a:off x="6296978" y="3395663"/>
            <a:ext cx="7522845" cy="856536"/>
          </a:xfrm>
          <a:prstGeom prst="rect">
            <a:avLst/>
          </a:prstGeom>
          <a:noFill/>
          <a:ln/>
        </p:spPr>
        <p:txBody>
          <a:bodyPr wrap="square" lIns="0" tIns="0" rIns="0" bIns="0" rtlCol="0" anchor="t"/>
          <a:lstStyle/>
          <a:p>
            <a:pPr indent="0" marL="0">
              <a:lnSpc>
                <a:spcPts val="22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Assess the quality of text markings and notes, evaluating their clarity, relevance, and insightfulness. Consider how well students are connecting their thoughts and ideas to the text.</a:t>
            </a:r>
            <a:endParaRPr lang="en-US" sz="1400" dirty="0"/>
          </a:p>
        </p:txBody>
      </p:sp>
      <p:sp>
        <p:nvSpPr>
          <p:cNvPr id="10" name="Shape 7"/>
          <p:cNvSpPr/>
          <p:nvPr/>
        </p:nvSpPr>
        <p:spPr>
          <a:xfrm>
            <a:off x="6111002" y="4616529"/>
            <a:ext cx="7894796" cy="1614368"/>
          </a:xfrm>
          <a:prstGeom prst="roundRect">
            <a:avLst>
              <a:gd name="adj" fmla="val 4643"/>
            </a:avLst>
          </a:prstGeom>
          <a:solidFill>
            <a:srgbClr val="E2E3E9"/>
          </a:solidFill>
          <a:ln w="7620">
            <a:solidFill>
              <a:srgbClr val="C8C9CF"/>
            </a:solidFill>
            <a:prstDash val="solid"/>
          </a:ln>
        </p:spPr>
      </p:sp>
      <p:sp>
        <p:nvSpPr>
          <p:cNvPr id="11" name="Text 8"/>
          <p:cNvSpPr/>
          <p:nvPr/>
        </p:nvSpPr>
        <p:spPr>
          <a:xfrm>
            <a:off x="6296978" y="4802505"/>
            <a:ext cx="2230755" cy="278844"/>
          </a:xfrm>
          <a:prstGeom prst="rect">
            <a:avLst/>
          </a:prstGeom>
          <a:noFill/>
          <a:ln/>
        </p:spPr>
        <p:txBody>
          <a:bodyPr wrap="none" lIns="0" tIns="0" rIns="0" bIns="0" rtlCol="0" anchor="t"/>
          <a:lstStyle/>
          <a:p>
            <a:pPr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Discussions</a:t>
            </a:r>
            <a:endParaRPr lang="en-US" sz="1750" dirty="0"/>
          </a:p>
        </p:txBody>
      </p:sp>
      <p:sp>
        <p:nvSpPr>
          <p:cNvPr id="12" name="Text 9"/>
          <p:cNvSpPr/>
          <p:nvPr/>
        </p:nvSpPr>
        <p:spPr>
          <a:xfrm>
            <a:off x="6296978" y="5188387"/>
            <a:ext cx="7522845" cy="856536"/>
          </a:xfrm>
          <a:prstGeom prst="rect">
            <a:avLst/>
          </a:prstGeom>
          <a:noFill/>
          <a:ln/>
        </p:spPr>
        <p:txBody>
          <a:bodyPr wrap="square" lIns="0" tIns="0" rIns="0" bIns="0" rtlCol="0" anchor="t"/>
          <a:lstStyle/>
          <a:p>
            <a:pPr indent="0" marL="0">
              <a:lnSpc>
                <a:spcPts val="22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Evaluate the quality of participation and insight in class talks, assessing students' ability to share their interpretations, engage with different perspectives, and support their claims with evidence from the text.</a:t>
            </a:r>
            <a:endParaRPr lang="en-US" sz="1400" dirty="0"/>
          </a:p>
        </p:txBody>
      </p:sp>
      <p:sp>
        <p:nvSpPr>
          <p:cNvPr id="13" name="Shape 10"/>
          <p:cNvSpPr/>
          <p:nvPr/>
        </p:nvSpPr>
        <p:spPr>
          <a:xfrm>
            <a:off x="6111002" y="6409253"/>
            <a:ext cx="7894796" cy="1328857"/>
          </a:xfrm>
          <a:prstGeom prst="roundRect">
            <a:avLst>
              <a:gd name="adj" fmla="val 5641"/>
            </a:avLst>
          </a:prstGeom>
          <a:solidFill>
            <a:srgbClr val="E2E3E9"/>
          </a:solidFill>
          <a:ln w="7620">
            <a:solidFill>
              <a:srgbClr val="C8C9CF"/>
            </a:solidFill>
            <a:prstDash val="solid"/>
          </a:ln>
        </p:spPr>
      </p:sp>
      <p:sp>
        <p:nvSpPr>
          <p:cNvPr id="14" name="Text 11"/>
          <p:cNvSpPr/>
          <p:nvPr/>
        </p:nvSpPr>
        <p:spPr>
          <a:xfrm>
            <a:off x="6296978" y="6595229"/>
            <a:ext cx="2230755" cy="278844"/>
          </a:xfrm>
          <a:prstGeom prst="rect">
            <a:avLst/>
          </a:prstGeom>
          <a:noFill/>
          <a:ln/>
        </p:spPr>
        <p:txBody>
          <a:bodyPr wrap="none" lIns="0" tIns="0" rIns="0" bIns="0" rtlCol="0" anchor="t"/>
          <a:lstStyle/>
          <a:p>
            <a:pPr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Projects</a:t>
            </a:r>
            <a:endParaRPr lang="en-US" sz="1750" dirty="0"/>
          </a:p>
        </p:txBody>
      </p:sp>
      <p:sp>
        <p:nvSpPr>
          <p:cNvPr id="15" name="Text 12"/>
          <p:cNvSpPr/>
          <p:nvPr/>
        </p:nvSpPr>
        <p:spPr>
          <a:xfrm>
            <a:off x="6296978" y="6981111"/>
            <a:ext cx="7522845" cy="571024"/>
          </a:xfrm>
          <a:prstGeom prst="rect">
            <a:avLst/>
          </a:prstGeom>
          <a:noFill/>
          <a:ln/>
        </p:spPr>
        <p:txBody>
          <a:bodyPr wrap="square" lIns="0" tIns="0" rIns="0" bIns="0" rtlCol="0" anchor="t"/>
          <a:lstStyle/>
          <a:p>
            <a:pPr indent="0" marL="0">
              <a:lnSpc>
                <a:spcPts val="22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Grade related tasks or creative applications, ensuring that students are demonstrating their understanding of key concepts and applying them in meaningful ways.</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246817"/>
            <a:ext cx="5486400" cy="7735967"/>
          </a:xfrm>
          <a:prstGeom prst="rect">
            <a:avLst/>
          </a:prstGeom>
        </p:spPr>
      </p:pic>
      <p:sp>
        <p:nvSpPr>
          <p:cNvPr id="3" name="Text 0"/>
          <p:cNvSpPr/>
          <p:nvPr/>
        </p:nvSpPr>
        <p:spPr>
          <a:xfrm>
            <a:off x="864037" y="2287905"/>
            <a:ext cx="7415927" cy="1543050"/>
          </a:xfrm>
          <a:prstGeom prst="rect">
            <a:avLst/>
          </a:prstGeom>
          <a:noFill/>
          <a:ln/>
        </p:spPr>
        <p:txBody>
          <a:bodyPr wrap="squar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Overcoming Common Challenges</a:t>
            </a:r>
            <a:endParaRPr lang="en-US" sz="4850" dirty="0"/>
          </a:p>
        </p:txBody>
      </p:sp>
      <p:pic>
        <p:nvPicPr>
          <p:cNvPr id="4" name="Image 1" descr="preencoded.png">    </p:cNvPr>
          <p:cNvPicPr>
            <a:picLocks noChangeAspect="1"/>
          </p:cNvPicPr>
          <p:nvPr/>
        </p:nvPicPr>
        <p:blipFill>
          <a:blip r:embed="rId2"/>
          <a:stretch>
            <a:fillRect/>
          </a:stretch>
        </p:blipFill>
        <p:spPr>
          <a:xfrm>
            <a:off x="894874" y="4301966"/>
            <a:ext cx="138827" cy="185142"/>
          </a:xfrm>
          <a:prstGeom prst="rect">
            <a:avLst/>
          </a:prstGeom>
        </p:spPr>
      </p:pic>
      <p:sp>
        <p:nvSpPr>
          <p:cNvPr id="5" name="Text 1"/>
          <p:cNvSpPr/>
          <p:nvPr/>
        </p:nvSpPr>
        <p:spPr>
          <a:xfrm>
            <a:off x="1234321" y="4201239"/>
            <a:ext cx="7045643" cy="395049"/>
          </a:xfrm>
          <a:prstGeom prst="rect">
            <a:avLst/>
          </a:prstGeom>
          <a:noFill/>
          <a:ln/>
        </p:spPr>
        <p:txBody>
          <a:bodyPr wrap="non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Struggle with Deeper Analysis</a:t>
            </a:r>
            <a:endParaRPr lang="en-US" sz="1900" dirty="0"/>
          </a:p>
        </p:txBody>
      </p:sp>
      <p:pic>
        <p:nvPicPr>
          <p:cNvPr id="6" name="Image 2" descr="preencoded.png">    </p:cNvPr>
          <p:cNvPicPr>
            <a:picLocks noChangeAspect="1"/>
          </p:cNvPicPr>
          <p:nvPr/>
        </p:nvPicPr>
        <p:blipFill>
          <a:blip r:embed="rId3"/>
          <a:stretch>
            <a:fillRect/>
          </a:stretch>
        </p:blipFill>
        <p:spPr>
          <a:xfrm>
            <a:off x="894874" y="4974669"/>
            <a:ext cx="138827" cy="185142"/>
          </a:xfrm>
          <a:prstGeom prst="rect">
            <a:avLst/>
          </a:prstGeom>
        </p:spPr>
      </p:pic>
      <p:sp>
        <p:nvSpPr>
          <p:cNvPr id="7" name="Text 2"/>
          <p:cNvSpPr/>
          <p:nvPr/>
        </p:nvSpPr>
        <p:spPr>
          <a:xfrm>
            <a:off x="1234321" y="4873943"/>
            <a:ext cx="7045643" cy="395049"/>
          </a:xfrm>
          <a:prstGeom prst="rect">
            <a:avLst/>
          </a:prstGeom>
          <a:noFill/>
          <a:ln/>
        </p:spPr>
        <p:txBody>
          <a:bodyPr wrap="non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Maintaining Engagement</a:t>
            </a:r>
            <a:endParaRPr lang="en-US" sz="1900" dirty="0"/>
          </a:p>
        </p:txBody>
      </p:sp>
      <p:pic>
        <p:nvPicPr>
          <p:cNvPr id="8" name="Image 3" descr="preencoded.png">    </p:cNvPr>
          <p:cNvPicPr>
            <a:picLocks noChangeAspect="1"/>
          </p:cNvPicPr>
          <p:nvPr/>
        </p:nvPicPr>
        <p:blipFill>
          <a:blip r:embed="rId4"/>
          <a:stretch>
            <a:fillRect/>
          </a:stretch>
        </p:blipFill>
        <p:spPr>
          <a:xfrm>
            <a:off x="894874" y="5647373"/>
            <a:ext cx="138827" cy="185142"/>
          </a:xfrm>
          <a:prstGeom prst="rect">
            <a:avLst/>
          </a:prstGeom>
        </p:spPr>
      </p:pic>
      <p:sp>
        <p:nvSpPr>
          <p:cNvPr id="9" name="Text 3"/>
          <p:cNvSpPr/>
          <p:nvPr/>
        </p:nvSpPr>
        <p:spPr>
          <a:xfrm>
            <a:off x="1234321" y="5546646"/>
            <a:ext cx="7045643" cy="395049"/>
          </a:xfrm>
          <a:prstGeom prst="rect">
            <a:avLst/>
          </a:prstGeom>
          <a:noFill/>
          <a:ln/>
        </p:spPr>
        <p:txBody>
          <a:bodyPr wrap="non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Superficial Responses</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187166"/>
            <a:ext cx="5486400" cy="7857053"/>
          </a:xfrm>
          <a:prstGeom prst="rect">
            <a:avLst/>
          </a:prstGeom>
        </p:spPr>
      </p:pic>
      <p:sp>
        <p:nvSpPr>
          <p:cNvPr id="3" name="Text 0"/>
          <p:cNvSpPr/>
          <p:nvPr/>
        </p:nvSpPr>
        <p:spPr>
          <a:xfrm>
            <a:off x="655082" y="514707"/>
            <a:ext cx="7833836" cy="1169670"/>
          </a:xfrm>
          <a:prstGeom prst="rect">
            <a:avLst/>
          </a:prstGeom>
          <a:noFill/>
          <a:ln/>
        </p:spPr>
        <p:txBody>
          <a:bodyPr wrap="square" lIns="0" tIns="0" rIns="0" bIns="0" rtlCol="0" anchor="t"/>
          <a:lstStyle/>
          <a:p>
            <a:pPr indent="0" marL="0">
              <a:lnSpc>
                <a:spcPts val="4600"/>
              </a:lnSpc>
              <a:buNone/>
            </a:pPr>
            <a:r>
              <a:rPr lang="en-US" sz="3650" dirty="0">
                <a:solidFill>
                  <a:srgbClr val="505468"/>
                </a:solidFill>
                <a:latin typeface="Instrument Sans Semi Bold" pitchFamily="34" charset="0"/>
                <a:ea typeface="Instrument Sans Semi Bold" pitchFamily="34" charset="-122"/>
                <a:cs typeface="Instrument Sans Semi Bold" pitchFamily="34" charset="-120"/>
              </a:rPr>
              <a:t>Embracing the Close Reading Journey</a:t>
            </a:r>
            <a:endParaRPr lang="en-US" sz="3650" dirty="0"/>
          </a:p>
        </p:txBody>
      </p:sp>
      <p:sp>
        <p:nvSpPr>
          <p:cNvPr id="4" name="Shape 1"/>
          <p:cNvSpPr/>
          <p:nvPr/>
        </p:nvSpPr>
        <p:spPr>
          <a:xfrm>
            <a:off x="655082" y="1965127"/>
            <a:ext cx="7833836" cy="1692593"/>
          </a:xfrm>
          <a:prstGeom prst="roundRect">
            <a:avLst>
              <a:gd name="adj" fmla="val 4644"/>
            </a:avLst>
          </a:prstGeom>
          <a:solidFill>
            <a:srgbClr val="E2E3E9"/>
          </a:solidFill>
          <a:ln w="7620">
            <a:solidFill>
              <a:srgbClr val="C8C9CF"/>
            </a:solidFill>
            <a:prstDash val="solid"/>
          </a:ln>
        </p:spPr>
      </p:sp>
      <p:sp>
        <p:nvSpPr>
          <p:cNvPr id="5" name="Text 2"/>
          <p:cNvSpPr/>
          <p:nvPr/>
        </p:nvSpPr>
        <p:spPr>
          <a:xfrm>
            <a:off x="849868" y="2159913"/>
            <a:ext cx="2339578" cy="292418"/>
          </a:xfrm>
          <a:prstGeom prst="rect">
            <a:avLst/>
          </a:prstGeom>
          <a:noFill/>
          <a:ln/>
        </p:spPr>
        <p:txBody>
          <a:bodyPr wrap="none" lIns="0" tIns="0" rIns="0" bIns="0" rtlCol="0" anchor="t"/>
          <a:lstStyle/>
          <a:p>
            <a:pPr indent="0" marL="0">
              <a:lnSpc>
                <a:spcPts val="230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Powerful Tool</a:t>
            </a:r>
            <a:endParaRPr lang="en-US" sz="1800" dirty="0"/>
          </a:p>
        </p:txBody>
      </p:sp>
      <p:sp>
        <p:nvSpPr>
          <p:cNvPr id="6" name="Text 3"/>
          <p:cNvSpPr/>
          <p:nvPr/>
        </p:nvSpPr>
        <p:spPr>
          <a:xfrm>
            <a:off x="849868" y="2564606"/>
            <a:ext cx="7444264" cy="898327"/>
          </a:xfrm>
          <a:prstGeom prst="rect">
            <a:avLst/>
          </a:prstGeom>
          <a:noFill/>
          <a:ln/>
        </p:spPr>
        <p:txBody>
          <a:bodyPr wrap="square" lIns="0" tIns="0" rIns="0" bIns="0" rtlCol="0" anchor="t"/>
          <a:lstStyle/>
          <a:p>
            <a:pPr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Close reading helps students learn to think critically and understand complex texts deeply. Students learn to identify the key elements of a text, such as the main idea, supporting details, and author's purpose.</a:t>
            </a:r>
            <a:endParaRPr lang="en-US" sz="1450" dirty="0"/>
          </a:p>
        </p:txBody>
      </p:sp>
      <p:sp>
        <p:nvSpPr>
          <p:cNvPr id="7" name="Shape 4"/>
          <p:cNvSpPr/>
          <p:nvPr/>
        </p:nvSpPr>
        <p:spPr>
          <a:xfrm>
            <a:off x="655082" y="3844885"/>
            <a:ext cx="7833836" cy="1992035"/>
          </a:xfrm>
          <a:prstGeom prst="roundRect">
            <a:avLst>
              <a:gd name="adj" fmla="val 3946"/>
            </a:avLst>
          </a:prstGeom>
          <a:solidFill>
            <a:srgbClr val="E2E3E9"/>
          </a:solidFill>
          <a:ln w="7620">
            <a:solidFill>
              <a:srgbClr val="C8C9CF"/>
            </a:solidFill>
            <a:prstDash val="solid"/>
          </a:ln>
        </p:spPr>
      </p:sp>
      <p:sp>
        <p:nvSpPr>
          <p:cNvPr id="8" name="Text 5"/>
          <p:cNvSpPr/>
          <p:nvPr/>
        </p:nvSpPr>
        <p:spPr>
          <a:xfrm>
            <a:off x="849868" y="4039672"/>
            <a:ext cx="2339578" cy="292418"/>
          </a:xfrm>
          <a:prstGeom prst="rect">
            <a:avLst/>
          </a:prstGeom>
          <a:noFill/>
          <a:ln/>
        </p:spPr>
        <p:txBody>
          <a:bodyPr wrap="none" lIns="0" tIns="0" rIns="0" bIns="0" rtlCol="0" anchor="t"/>
          <a:lstStyle/>
          <a:p>
            <a:pPr indent="0" marL="0">
              <a:lnSpc>
                <a:spcPts val="230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Beyond the Surface</a:t>
            </a:r>
            <a:endParaRPr lang="en-US" sz="1800" dirty="0"/>
          </a:p>
        </p:txBody>
      </p:sp>
      <p:sp>
        <p:nvSpPr>
          <p:cNvPr id="9" name="Text 6"/>
          <p:cNvSpPr/>
          <p:nvPr/>
        </p:nvSpPr>
        <p:spPr>
          <a:xfrm>
            <a:off x="849868" y="4444365"/>
            <a:ext cx="7444264" cy="1197769"/>
          </a:xfrm>
          <a:prstGeom prst="rect">
            <a:avLst/>
          </a:prstGeom>
          <a:noFill/>
          <a:ln/>
        </p:spPr>
        <p:txBody>
          <a:bodyPr wrap="square" lIns="0" tIns="0" rIns="0" bIns="0" rtlCol="0" anchor="t"/>
          <a:lstStyle/>
          <a:p>
            <a:pPr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Close reading encourages students to go beyond the surface level of a text to explore the author's craft. This includes looking at word choice, sentence structure, and figurative language to understand how the author creates meaning and communicates their ideas.</a:t>
            </a:r>
            <a:endParaRPr lang="en-US" sz="1450" dirty="0"/>
          </a:p>
        </p:txBody>
      </p:sp>
      <p:sp>
        <p:nvSpPr>
          <p:cNvPr id="10" name="Shape 7"/>
          <p:cNvSpPr/>
          <p:nvPr/>
        </p:nvSpPr>
        <p:spPr>
          <a:xfrm>
            <a:off x="655082" y="6024086"/>
            <a:ext cx="7833836" cy="1692593"/>
          </a:xfrm>
          <a:prstGeom prst="roundRect">
            <a:avLst>
              <a:gd name="adj" fmla="val 4644"/>
            </a:avLst>
          </a:prstGeom>
          <a:solidFill>
            <a:srgbClr val="E2E3E9"/>
          </a:solidFill>
          <a:ln w="7620">
            <a:solidFill>
              <a:srgbClr val="C8C9CF"/>
            </a:solidFill>
            <a:prstDash val="solid"/>
          </a:ln>
        </p:spPr>
      </p:sp>
      <p:sp>
        <p:nvSpPr>
          <p:cNvPr id="11" name="Text 8"/>
          <p:cNvSpPr/>
          <p:nvPr/>
        </p:nvSpPr>
        <p:spPr>
          <a:xfrm>
            <a:off x="849868" y="6218873"/>
            <a:ext cx="2387798" cy="292418"/>
          </a:xfrm>
          <a:prstGeom prst="rect">
            <a:avLst/>
          </a:prstGeom>
          <a:noFill/>
          <a:ln/>
        </p:spPr>
        <p:txBody>
          <a:bodyPr wrap="none" lIns="0" tIns="0" rIns="0" bIns="0" rtlCol="0" anchor="t"/>
          <a:lstStyle/>
          <a:p>
            <a:pPr indent="0" marL="0">
              <a:lnSpc>
                <a:spcPts val="230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Unveiling the Invisible</a:t>
            </a:r>
            <a:endParaRPr lang="en-US" sz="1800" dirty="0"/>
          </a:p>
        </p:txBody>
      </p:sp>
      <p:sp>
        <p:nvSpPr>
          <p:cNvPr id="12" name="Text 9"/>
          <p:cNvSpPr/>
          <p:nvPr/>
        </p:nvSpPr>
        <p:spPr>
          <a:xfrm>
            <a:off x="849868" y="6623566"/>
            <a:ext cx="7444264" cy="898327"/>
          </a:xfrm>
          <a:prstGeom prst="rect">
            <a:avLst/>
          </a:prstGeom>
          <a:noFill/>
          <a:ln/>
        </p:spPr>
        <p:txBody>
          <a:bodyPr wrap="square" lIns="0" tIns="0" rIns="0" bIns="0" rtlCol="0" anchor="t"/>
          <a:lstStyle/>
          <a:p>
            <a:pPr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Close reading helps students to see the essential things often invisible at first glance. Through careful analysis, students can uncover hidden meanings, themes, and relationships within a text that they might otherwise miss.</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3343275"/>
            <a:ext cx="6382822" cy="1543050"/>
          </a:xfrm>
          <a:prstGeom prst="rect">
            <a:avLst/>
          </a:prstGeom>
          <a:noFill/>
          <a:ln/>
        </p:spPr>
        <p:txBody>
          <a:bodyPr wrap="square" lIns="0" tIns="0" rIns="0" bIns="0" rtlCol="0" anchor="t"/>
          <a:lstStyle/>
          <a:p>
            <a:pPr indent="0" marL="0">
              <a:lnSpc>
                <a:spcPts val="6050"/>
              </a:lnSpc>
              <a:buNone/>
            </a:pPr>
            <a:r>
              <a:rPr lang="en-US" sz="4850" b="1" dirty="0">
                <a:solidFill>
                  <a:srgbClr val="505468"/>
                </a:solidFill>
                <a:latin typeface="Instrument Sans Semi Bold" pitchFamily="34" charset="0"/>
                <a:ea typeface="Instrument Sans Semi Bold" pitchFamily="34" charset="-122"/>
                <a:cs typeface="Instrument Sans Semi Bold" pitchFamily="34" charset="-120"/>
              </a:rPr>
              <a:t>Want to learn more?</a:t>
            </a:r>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
</a:t>
            </a:r>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Visit </a:t>
            </a:r>
            <a:pPr indent="0" marL="0">
              <a:lnSpc>
                <a:spcPts val="6050"/>
              </a:lnSpc>
              <a:buNone/>
            </a:pPr>
            <a:r>
              <a:rPr lang="en-US" sz="4850" dirty="0">
                <a:solidFill>
                  <a:srgbClr val="5CC97B"/>
                </a:solidFill>
                <a:latin typeface="Instrument Sans Semi Bold" pitchFamily="34" charset="0"/>
                <a:ea typeface="Instrument Sans Semi Bold" pitchFamily="34" charset="-122"/>
                <a:cs typeface="Instrument Sans Semi Bold" pitchFamily="34" charset="-120"/>
              </a:rPr>
              <a:t>iread</a:t>
            </a:r>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europe.com</a:t>
            </a:r>
            <a:endParaRPr lang="en-US" sz="4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246817"/>
            <a:ext cx="5486400" cy="7735967"/>
          </a:xfrm>
          <a:prstGeom prst="rect">
            <a:avLst/>
          </a:prstGeom>
        </p:spPr>
      </p:pic>
      <p:sp>
        <p:nvSpPr>
          <p:cNvPr id="3" name="Text 0"/>
          <p:cNvSpPr/>
          <p:nvPr/>
        </p:nvSpPr>
        <p:spPr>
          <a:xfrm>
            <a:off x="6350437" y="1488519"/>
            <a:ext cx="6172200" cy="771525"/>
          </a:xfrm>
          <a:prstGeom prst="rect">
            <a:avLst/>
          </a:prstGeom>
          <a:noFill/>
          <a:ln/>
        </p:spPr>
        <p:txBody>
          <a:bodyPr wrap="non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Welcome, teacher!</a:t>
            </a:r>
            <a:endParaRPr lang="en-US" sz="4850" dirty="0"/>
          </a:p>
        </p:txBody>
      </p:sp>
      <p:sp>
        <p:nvSpPr>
          <p:cNvPr id="4" name="Text 1"/>
          <p:cNvSpPr/>
          <p:nvPr/>
        </p:nvSpPr>
        <p:spPr>
          <a:xfrm>
            <a:off x="6350437" y="2630329"/>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This e-course on close reading guides you through the essential steps and offers tools and tips. Deep textual analysis is vital in today's fast-paced world, where multimedia, like TikTok videos, are dominant.</a:t>
            </a:r>
            <a:endParaRPr lang="en-US" sz="1900" dirty="0"/>
          </a:p>
        </p:txBody>
      </p:sp>
      <p:sp>
        <p:nvSpPr>
          <p:cNvPr id="5" name="Text 2"/>
          <p:cNvSpPr/>
          <p:nvPr/>
        </p:nvSpPr>
        <p:spPr>
          <a:xfrm>
            <a:off x="6350437" y="4488180"/>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Close reading strengthens pupils' critical thinking skills. It helps uncover nuanced meanings in literature or really any text. For a deeper approach to reading and text interpretation in class, this E-course is your helping guide.</a:t>
            </a:r>
            <a:endParaRPr lang="en-US" sz="1900" dirty="0"/>
          </a:p>
        </p:txBody>
      </p:sp>
      <p:sp>
        <p:nvSpPr>
          <p:cNvPr id="6" name="Text 3"/>
          <p:cNvSpPr/>
          <p:nvPr/>
        </p:nvSpPr>
        <p:spPr>
          <a:xfrm>
            <a:off x="6350437" y="6346031"/>
            <a:ext cx="7415927" cy="395049"/>
          </a:xfrm>
          <a:prstGeom prst="rect">
            <a:avLst/>
          </a:prstGeom>
          <a:noFill/>
          <a:ln/>
        </p:spPr>
        <p:txBody>
          <a:bodyPr wrap="non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You can use this summary or </a:t>
            </a:r>
            <a:pPr indent="0" marL="0">
              <a:lnSpc>
                <a:spcPts val="3100"/>
              </a:lnSpc>
              <a:buNone/>
            </a:pPr>
            <a:r>
              <a:rPr lang="en-US" sz="1900" u="sng" dirty="0">
                <a:solidFill>
                  <a:srgbClr val="505468"/>
                </a:solidFill>
                <a:latin typeface="Instrument Sans Medium" pitchFamily="34" charset="0"/>
                <a:ea typeface="Instrument Sans Medium" pitchFamily="34" charset="-122"/>
                <a:cs typeface="Instrument Sans Medium" pitchFamily="34" charset="-120"/>
                <a:hlinkClick r:id="rId2" invalidUrl="" action="" tgtFrame="" tooltip="" history="1" highlightClick="0" endSnd="0">
                  <a:extLst>
                    <a:ext uri="{A12FA001-AC4F-418D-AE19-62706E023703}">
                      <ahyp:hlinkClr xmlns:ahyp="http://schemas.microsoft.com/office/drawing/2018/hyperlinkcolor" val="tx"/>
                    </a:ext>
                  </a:extLst>
                </a:hlinkClick>
              </a:rPr>
              <a:t>visit the full E-Course here</a:t>
            </a:r>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216575"/>
            <a:ext cx="5486400" cy="7796451"/>
          </a:xfrm>
          <a:prstGeom prst="rect">
            <a:avLst/>
          </a:prstGeom>
        </p:spPr>
      </p:pic>
      <p:sp>
        <p:nvSpPr>
          <p:cNvPr id="3" name="Text 0"/>
          <p:cNvSpPr/>
          <p:nvPr/>
        </p:nvSpPr>
        <p:spPr>
          <a:xfrm>
            <a:off x="758190" y="816769"/>
            <a:ext cx="7627620" cy="1353979"/>
          </a:xfrm>
          <a:prstGeom prst="rect">
            <a:avLst/>
          </a:prstGeom>
          <a:noFill/>
          <a:ln/>
        </p:spPr>
        <p:txBody>
          <a:bodyPr wrap="square" lIns="0" tIns="0" rIns="0" bIns="0" rtlCol="0" anchor="t"/>
          <a:lstStyle/>
          <a:p>
            <a:pPr indent="0" marL="0">
              <a:lnSpc>
                <a:spcPts val="5300"/>
              </a:lnSpc>
              <a:buNone/>
            </a:pPr>
            <a:r>
              <a:rPr lang="en-US" sz="4250" dirty="0">
                <a:solidFill>
                  <a:srgbClr val="505468"/>
                </a:solidFill>
                <a:latin typeface="Instrument Sans Semi Bold" pitchFamily="34" charset="0"/>
                <a:ea typeface="Instrument Sans Semi Bold" pitchFamily="34" charset="-122"/>
                <a:cs typeface="Instrument Sans Semi Bold" pitchFamily="34" charset="-120"/>
              </a:rPr>
              <a:t>What does Close Reading mean for your class?</a:t>
            </a:r>
            <a:endParaRPr lang="en-US" sz="4250" dirty="0"/>
          </a:p>
        </p:txBody>
      </p:sp>
      <p:sp>
        <p:nvSpPr>
          <p:cNvPr id="4" name="Shape 1"/>
          <p:cNvSpPr/>
          <p:nvPr/>
        </p:nvSpPr>
        <p:spPr>
          <a:xfrm>
            <a:off x="758190" y="2495669"/>
            <a:ext cx="7627620" cy="1610201"/>
          </a:xfrm>
          <a:prstGeom prst="roundRect">
            <a:avLst>
              <a:gd name="adj" fmla="val 5651"/>
            </a:avLst>
          </a:prstGeom>
          <a:solidFill>
            <a:srgbClr val="E2E3E9"/>
          </a:solidFill>
          <a:ln w="7620">
            <a:solidFill>
              <a:srgbClr val="C8C9CF"/>
            </a:solidFill>
            <a:prstDash val="solid"/>
          </a:ln>
        </p:spPr>
      </p:sp>
      <p:sp>
        <p:nvSpPr>
          <p:cNvPr id="5" name="Text 2"/>
          <p:cNvSpPr/>
          <p:nvPr/>
        </p:nvSpPr>
        <p:spPr>
          <a:xfrm>
            <a:off x="982385" y="2719864"/>
            <a:ext cx="2708196" cy="338495"/>
          </a:xfrm>
          <a:prstGeom prst="rect">
            <a:avLst/>
          </a:prstGeom>
          <a:noFill/>
          <a:ln/>
        </p:spPr>
        <p:txBody>
          <a:bodyPr wrap="none" lIns="0" tIns="0" rIns="0" bIns="0" rtlCol="0" anchor="t"/>
          <a:lstStyle/>
          <a:p>
            <a:pPr indent="0" marL="0">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Careful Analysis</a:t>
            </a:r>
            <a:endParaRPr lang="en-US" sz="2100" dirty="0"/>
          </a:p>
        </p:txBody>
      </p:sp>
      <p:sp>
        <p:nvSpPr>
          <p:cNvPr id="6" name="Text 3"/>
          <p:cNvSpPr/>
          <p:nvPr/>
        </p:nvSpPr>
        <p:spPr>
          <a:xfrm>
            <a:off x="982385" y="3188256"/>
            <a:ext cx="7179231" cy="693420"/>
          </a:xfrm>
          <a:prstGeom prst="rect">
            <a:avLst/>
          </a:prstGeom>
          <a:noFill/>
          <a:ln/>
        </p:spPr>
        <p:txBody>
          <a:bodyPr wrap="square" lIns="0" tIns="0" rIns="0" bIns="0" rtlCol="0" anchor="t"/>
          <a:lstStyle/>
          <a:p>
            <a:pPr indent="0" marL="0">
              <a:lnSpc>
                <a:spcPts val="270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Examine words, sentences, and structures to uncover layers of meaning.</a:t>
            </a:r>
            <a:endParaRPr lang="en-US" sz="1700" dirty="0"/>
          </a:p>
        </p:txBody>
      </p:sp>
      <p:sp>
        <p:nvSpPr>
          <p:cNvPr id="7" name="Shape 4"/>
          <p:cNvSpPr/>
          <p:nvPr/>
        </p:nvSpPr>
        <p:spPr>
          <a:xfrm>
            <a:off x="758190" y="4322445"/>
            <a:ext cx="7627620" cy="1610201"/>
          </a:xfrm>
          <a:prstGeom prst="roundRect">
            <a:avLst>
              <a:gd name="adj" fmla="val 5651"/>
            </a:avLst>
          </a:prstGeom>
          <a:solidFill>
            <a:srgbClr val="E2E3E9"/>
          </a:solidFill>
          <a:ln w="7620">
            <a:solidFill>
              <a:srgbClr val="C8C9CF"/>
            </a:solidFill>
            <a:prstDash val="solid"/>
          </a:ln>
        </p:spPr>
      </p:sp>
      <p:sp>
        <p:nvSpPr>
          <p:cNvPr id="8" name="Text 5"/>
          <p:cNvSpPr/>
          <p:nvPr/>
        </p:nvSpPr>
        <p:spPr>
          <a:xfrm>
            <a:off x="982385" y="4546640"/>
            <a:ext cx="2953345" cy="338495"/>
          </a:xfrm>
          <a:prstGeom prst="rect">
            <a:avLst/>
          </a:prstGeom>
          <a:noFill/>
          <a:ln/>
        </p:spPr>
        <p:txBody>
          <a:bodyPr wrap="none" lIns="0" tIns="0" rIns="0" bIns="0" rtlCol="0" anchor="t"/>
          <a:lstStyle/>
          <a:p>
            <a:pPr indent="0" marL="0">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Reading Between Lines</a:t>
            </a:r>
            <a:endParaRPr lang="en-US" sz="2100" dirty="0"/>
          </a:p>
        </p:txBody>
      </p:sp>
      <p:sp>
        <p:nvSpPr>
          <p:cNvPr id="9" name="Text 6"/>
          <p:cNvSpPr/>
          <p:nvPr/>
        </p:nvSpPr>
        <p:spPr>
          <a:xfrm>
            <a:off x="982385" y="5015032"/>
            <a:ext cx="7179231" cy="693420"/>
          </a:xfrm>
          <a:prstGeom prst="rect">
            <a:avLst/>
          </a:prstGeom>
          <a:noFill/>
          <a:ln/>
        </p:spPr>
        <p:txBody>
          <a:bodyPr wrap="square" lIns="0" tIns="0" rIns="0" bIns="0" rtlCol="0" anchor="t"/>
          <a:lstStyle/>
          <a:p>
            <a:pPr indent="0" marL="0">
              <a:lnSpc>
                <a:spcPts val="270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Analyze author's choices and understand deeper themes and messages.</a:t>
            </a:r>
            <a:endParaRPr lang="en-US" sz="1700" dirty="0"/>
          </a:p>
        </p:txBody>
      </p:sp>
      <p:sp>
        <p:nvSpPr>
          <p:cNvPr id="10" name="Shape 7"/>
          <p:cNvSpPr/>
          <p:nvPr/>
        </p:nvSpPr>
        <p:spPr>
          <a:xfrm>
            <a:off x="758190" y="6149221"/>
            <a:ext cx="7627620" cy="1263491"/>
          </a:xfrm>
          <a:prstGeom prst="roundRect">
            <a:avLst>
              <a:gd name="adj" fmla="val 7202"/>
            </a:avLst>
          </a:prstGeom>
          <a:solidFill>
            <a:srgbClr val="E2E3E9"/>
          </a:solidFill>
          <a:ln w="7620">
            <a:solidFill>
              <a:srgbClr val="C8C9CF"/>
            </a:solidFill>
            <a:prstDash val="solid"/>
          </a:ln>
        </p:spPr>
      </p:sp>
      <p:sp>
        <p:nvSpPr>
          <p:cNvPr id="11" name="Text 8"/>
          <p:cNvSpPr/>
          <p:nvPr/>
        </p:nvSpPr>
        <p:spPr>
          <a:xfrm>
            <a:off x="982385" y="6373416"/>
            <a:ext cx="2708196" cy="338495"/>
          </a:xfrm>
          <a:prstGeom prst="rect">
            <a:avLst/>
          </a:prstGeom>
          <a:noFill/>
          <a:ln/>
        </p:spPr>
        <p:txBody>
          <a:bodyPr wrap="none" lIns="0" tIns="0" rIns="0" bIns="0" rtlCol="0" anchor="t"/>
          <a:lstStyle/>
          <a:p>
            <a:pPr indent="0" marL="0">
              <a:lnSpc>
                <a:spcPts val="2650"/>
              </a:lnSpc>
              <a:buNone/>
            </a:pPr>
            <a:r>
              <a:rPr lang="en-US" sz="2100" dirty="0">
                <a:solidFill>
                  <a:srgbClr val="5B5F71"/>
                </a:solidFill>
                <a:latin typeface="Instrument Sans Semi Bold" pitchFamily="34" charset="0"/>
                <a:ea typeface="Instrument Sans Semi Bold" pitchFamily="34" charset="-122"/>
                <a:cs typeface="Instrument Sans Semi Bold" pitchFamily="34" charset="-120"/>
              </a:rPr>
              <a:t>Deeper Insight</a:t>
            </a:r>
            <a:endParaRPr lang="en-US" sz="2100" dirty="0"/>
          </a:p>
        </p:txBody>
      </p:sp>
      <p:sp>
        <p:nvSpPr>
          <p:cNvPr id="12" name="Text 9"/>
          <p:cNvSpPr/>
          <p:nvPr/>
        </p:nvSpPr>
        <p:spPr>
          <a:xfrm>
            <a:off x="982385" y="6841808"/>
            <a:ext cx="7179231" cy="346710"/>
          </a:xfrm>
          <a:prstGeom prst="rect">
            <a:avLst/>
          </a:prstGeom>
          <a:noFill/>
          <a:ln/>
        </p:spPr>
        <p:txBody>
          <a:bodyPr wrap="none" lIns="0" tIns="0" rIns="0" bIns="0" rtlCol="0" anchor="t"/>
          <a:lstStyle/>
          <a:p>
            <a:pPr indent="0" marL="0">
              <a:lnSpc>
                <a:spcPts val="2700"/>
              </a:lnSpc>
              <a:buNone/>
            </a:pPr>
            <a:r>
              <a:rPr lang="en-US" sz="1700" dirty="0">
                <a:solidFill>
                  <a:srgbClr val="5B5F71"/>
                </a:solidFill>
                <a:latin typeface="Instrument Sans Medium" pitchFamily="34" charset="0"/>
                <a:ea typeface="Instrument Sans Medium" pitchFamily="34" charset="-122"/>
                <a:cs typeface="Instrument Sans Medium" pitchFamily="34" charset="-120"/>
              </a:rPr>
              <a:t>Go beyond surface-level understanding to grasp complex ideas.</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1997750"/>
            <a:ext cx="11648837" cy="771525"/>
          </a:xfrm>
          <a:prstGeom prst="rect">
            <a:avLst/>
          </a:prstGeom>
          <a:noFill/>
          <a:ln/>
        </p:spPr>
        <p:txBody>
          <a:bodyPr wrap="non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Benefits of Close Reading for your pupils</a:t>
            </a:r>
            <a:endParaRPr lang="en-US" sz="4850" dirty="0"/>
          </a:p>
        </p:txBody>
      </p:sp>
      <p:pic>
        <p:nvPicPr>
          <p:cNvPr id="3" name="Image 0" descr="preencoded.png">    </p:cNvPr>
          <p:cNvPicPr>
            <a:picLocks noChangeAspect="1"/>
          </p:cNvPicPr>
          <p:nvPr/>
        </p:nvPicPr>
        <p:blipFill>
          <a:blip r:embed="rId1"/>
          <a:stretch>
            <a:fillRect/>
          </a:stretch>
        </p:blipFill>
        <p:spPr>
          <a:xfrm>
            <a:off x="864037" y="3263027"/>
            <a:ext cx="617220" cy="617220"/>
          </a:xfrm>
          <a:prstGeom prst="rect">
            <a:avLst/>
          </a:prstGeom>
        </p:spPr>
      </p:pic>
      <p:sp>
        <p:nvSpPr>
          <p:cNvPr id="4" name="Text 1"/>
          <p:cNvSpPr/>
          <p:nvPr/>
        </p:nvSpPr>
        <p:spPr>
          <a:xfrm>
            <a:off x="864037" y="4127063"/>
            <a:ext cx="2947868"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Critical Thinking</a:t>
            </a:r>
            <a:endParaRPr lang="en-US" sz="2400" dirty="0"/>
          </a:p>
        </p:txBody>
      </p:sp>
      <p:sp>
        <p:nvSpPr>
          <p:cNvPr id="5" name="Text 2"/>
          <p:cNvSpPr/>
          <p:nvPr/>
        </p:nvSpPr>
        <p:spPr>
          <a:xfrm>
            <a:off x="864037" y="4660940"/>
            <a:ext cx="2947868" cy="1185148"/>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Develop analytical skills and deeper understanding.</a:t>
            </a:r>
            <a:endParaRPr lang="en-US" sz="1900" dirty="0"/>
          </a:p>
        </p:txBody>
      </p:sp>
      <p:pic>
        <p:nvPicPr>
          <p:cNvPr id="6" name="Image 1" descr="preencoded.png">    </p:cNvPr>
          <p:cNvPicPr>
            <a:picLocks noChangeAspect="1"/>
          </p:cNvPicPr>
          <p:nvPr/>
        </p:nvPicPr>
        <p:blipFill>
          <a:blip r:embed="rId2"/>
          <a:stretch>
            <a:fillRect/>
          </a:stretch>
        </p:blipFill>
        <p:spPr>
          <a:xfrm>
            <a:off x="4182189" y="3263027"/>
            <a:ext cx="617220" cy="617220"/>
          </a:xfrm>
          <a:prstGeom prst="rect">
            <a:avLst/>
          </a:prstGeom>
        </p:spPr>
      </p:pic>
      <p:sp>
        <p:nvSpPr>
          <p:cNvPr id="7" name="Text 3"/>
          <p:cNvSpPr/>
          <p:nvPr/>
        </p:nvSpPr>
        <p:spPr>
          <a:xfrm>
            <a:off x="4182189" y="4127063"/>
            <a:ext cx="2947868" cy="771525"/>
          </a:xfrm>
          <a:prstGeom prst="rect">
            <a:avLst/>
          </a:prstGeom>
          <a:noFill/>
          <a:ln/>
        </p:spPr>
        <p:txBody>
          <a:bodyPr wrap="squar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Improved Comprehension</a:t>
            </a:r>
            <a:endParaRPr lang="en-US" sz="2400" dirty="0"/>
          </a:p>
        </p:txBody>
      </p:sp>
      <p:sp>
        <p:nvSpPr>
          <p:cNvPr id="8" name="Text 4"/>
          <p:cNvSpPr/>
          <p:nvPr/>
        </p:nvSpPr>
        <p:spPr>
          <a:xfrm>
            <a:off x="4182189" y="5046702"/>
            <a:ext cx="2947868" cy="790099"/>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Enhance overall reading comprehension abilities.</a:t>
            </a:r>
            <a:endParaRPr lang="en-US" sz="1900" dirty="0"/>
          </a:p>
        </p:txBody>
      </p:sp>
      <p:pic>
        <p:nvPicPr>
          <p:cNvPr id="9" name="Image 2" descr="preencoded.png">    </p:cNvPr>
          <p:cNvPicPr>
            <a:picLocks noChangeAspect="1"/>
          </p:cNvPicPr>
          <p:nvPr/>
        </p:nvPicPr>
        <p:blipFill>
          <a:blip r:embed="rId3"/>
          <a:stretch>
            <a:fillRect/>
          </a:stretch>
        </p:blipFill>
        <p:spPr>
          <a:xfrm>
            <a:off x="7500342" y="3263027"/>
            <a:ext cx="617220" cy="617220"/>
          </a:xfrm>
          <a:prstGeom prst="rect">
            <a:avLst/>
          </a:prstGeom>
        </p:spPr>
      </p:pic>
      <p:sp>
        <p:nvSpPr>
          <p:cNvPr id="10" name="Text 5"/>
          <p:cNvSpPr/>
          <p:nvPr/>
        </p:nvSpPr>
        <p:spPr>
          <a:xfrm>
            <a:off x="7500342" y="4127063"/>
            <a:ext cx="2947868" cy="771525"/>
          </a:xfrm>
          <a:prstGeom prst="rect">
            <a:avLst/>
          </a:prstGeom>
          <a:noFill/>
          <a:ln/>
        </p:spPr>
        <p:txBody>
          <a:bodyPr wrap="squar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Literary Appreciation</a:t>
            </a:r>
            <a:endParaRPr lang="en-US" sz="2400" dirty="0"/>
          </a:p>
        </p:txBody>
      </p:sp>
      <p:sp>
        <p:nvSpPr>
          <p:cNvPr id="11" name="Text 6"/>
          <p:cNvSpPr/>
          <p:nvPr/>
        </p:nvSpPr>
        <p:spPr>
          <a:xfrm>
            <a:off x="7500342" y="5046702"/>
            <a:ext cx="2947868" cy="1185148"/>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Recognize and appreciate various literary techniques.</a:t>
            </a:r>
            <a:endParaRPr lang="en-US" sz="1900" dirty="0"/>
          </a:p>
        </p:txBody>
      </p:sp>
      <p:pic>
        <p:nvPicPr>
          <p:cNvPr id="12" name="Image 3" descr="preencoded.png">    </p:cNvPr>
          <p:cNvPicPr>
            <a:picLocks noChangeAspect="1"/>
          </p:cNvPicPr>
          <p:nvPr/>
        </p:nvPicPr>
        <p:blipFill>
          <a:blip r:embed="rId4"/>
          <a:stretch>
            <a:fillRect/>
          </a:stretch>
        </p:blipFill>
        <p:spPr>
          <a:xfrm>
            <a:off x="10818495" y="3263027"/>
            <a:ext cx="617220" cy="617220"/>
          </a:xfrm>
          <a:prstGeom prst="rect">
            <a:avLst/>
          </a:prstGeom>
        </p:spPr>
      </p:pic>
      <p:sp>
        <p:nvSpPr>
          <p:cNvPr id="13" name="Text 7"/>
          <p:cNvSpPr/>
          <p:nvPr/>
        </p:nvSpPr>
        <p:spPr>
          <a:xfrm>
            <a:off x="10818495" y="4127063"/>
            <a:ext cx="2947868" cy="771525"/>
          </a:xfrm>
          <a:prstGeom prst="rect">
            <a:avLst/>
          </a:prstGeom>
          <a:noFill/>
          <a:ln/>
        </p:spPr>
        <p:txBody>
          <a:bodyPr wrap="squar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Deeper Engagement</a:t>
            </a:r>
            <a:endParaRPr lang="en-US" sz="2400" dirty="0"/>
          </a:p>
        </p:txBody>
      </p:sp>
      <p:sp>
        <p:nvSpPr>
          <p:cNvPr id="14" name="Text 8"/>
          <p:cNvSpPr/>
          <p:nvPr/>
        </p:nvSpPr>
        <p:spPr>
          <a:xfrm>
            <a:off x="10818495" y="5046702"/>
            <a:ext cx="2947868" cy="1185148"/>
          </a:xfrm>
          <a:prstGeom prst="rect">
            <a:avLst/>
          </a:prstGeom>
          <a:noFill/>
          <a:ln/>
        </p:spPr>
        <p:txBody>
          <a:bodyPr wrap="squar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Connect more deeply with texts and their meanings.</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64037" y="1229201"/>
            <a:ext cx="6172200" cy="771525"/>
          </a:xfrm>
          <a:prstGeom prst="rect">
            <a:avLst/>
          </a:prstGeom>
          <a:noFill/>
          <a:ln/>
        </p:spPr>
        <p:txBody>
          <a:bodyPr wrap="non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Where to begin?</a:t>
            </a:r>
            <a:endParaRPr lang="en-US" sz="4850" dirty="0"/>
          </a:p>
        </p:txBody>
      </p:sp>
      <p:sp>
        <p:nvSpPr>
          <p:cNvPr id="3" name="Text 1"/>
          <p:cNvSpPr/>
          <p:nvPr/>
        </p:nvSpPr>
        <p:spPr>
          <a:xfrm>
            <a:off x="864037" y="2494478"/>
            <a:ext cx="12902327" cy="1185148"/>
          </a:xfrm>
          <a:prstGeom prst="rect">
            <a:avLst/>
          </a:prstGeom>
          <a:noFill/>
          <a:ln/>
        </p:spPr>
        <p:txBody>
          <a:bodyPr wrap="squar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To start your close reading journey, it's crucial to select the right text. Choose a piece that aligns with your curriculum objectives and your students' reading levels. This might be a short story, poem, essay, or even a newspaper article. It's essential to select texts that spark curiosity and offer opportunities for in-depth analysis.</a:t>
            </a:r>
            <a:endParaRPr lang="en-US" sz="1900" dirty="0"/>
          </a:p>
        </p:txBody>
      </p:sp>
      <p:sp>
        <p:nvSpPr>
          <p:cNvPr id="4" name="Text 2"/>
          <p:cNvSpPr/>
          <p:nvPr/>
        </p:nvSpPr>
        <p:spPr>
          <a:xfrm>
            <a:off x="864037" y="3957280"/>
            <a:ext cx="12902327" cy="1185148"/>
          </a:xfrm>
          <a:prstGeom prst="rect">
            <a:avLst/>
          </a:prstGeom>
          <a:noFill/>
          <a:ln/>
        </p:spPr>
        <p:txBody>
          <a:bodyPr wrap="squar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Next, set clear learning objectives. What specific skills or knowledge do you want your students to gain through close reading? Do you want them to understand the author's purpose, identify literary devices, or analyze character development? Once you have clear goals, you can plan your lessons accordingly.</a:t>
            </a:r>
            <a:endParaRPr lang="en-US" sz="1900" dirty="0"/>
          </a:p>
        </p:txBody>
      </p:sp>
      <p:sp>
        <p:nvSpPr>
          <p:cNvPr id="5" name="Text 3"/>
          <p:cNvSpPr/>
          <p:nvPr/>
        </p:nvSpPr>
        <p:spPr>
          <a:xfrm>
            <a:off x="864037" y="5420082"/>
            <a:ext cx="12902327" cy="1580198"/>
          </a:xfrm>
          <a:prstGeom prst="rect">
            <a:avLst/>
          </a:prstGeom>
          <a:noFill/>
          <a:ln/>
        </p:spPr>
        <p:txBody>
          <a:bodyPr wrap="square" lIns="0" tIns="0" rIns="0" bIns="0" rtlCol="0" anchor="t"/>
          <a:lstStyle/>
          <a:p>
            <a:pPr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Remember that close reading isn't a one-time activity. It involves multiple readings, each focusing on a different aspect of the text. The first reading should be a quick overview, allowing students to get a general understanding of the story. The second reading can focus on specific details, while the third reading delves deeper into the text's structure and meaning.</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48414"/>
          </a:xfrm>
          <a:prstGeom prst="rect">
            <a:avLst/>
          </a:prstGeom>
        </p:spPr>
      </p:pic>
      <p:sp>
        <p:nvSpPr>
          <p:cNvPr id="3" name="Text 0"/>
          <p:cNvSpPr/>
          <p:nvPr/>
        </p:nvSpPr>
        <p:spPr>
          <a:xfrm>
            <a:off x="713542" y="3115032"/>
            <a:ext cx="5735479" cy="637103"/>
          </a:xfrm>
          <a:prstGeom prst="rect">
            <a:avLst/>
          </a:prstGeom>
          <a:noFill/>
          <a:ln/>
        </p:spPr>
        <p:txBody>
          <a:bodyPr wrap="none" lIns="0" tIns="0" rIns="0" bIns="0" rtlCol="0" anchor="t"/>
          <a:lstStyle/>
          <a:p>
            <a:pPr indent="0" marL="0">
              <a:lnSpc>
                <a:spcPts val="5000"/>
              </a:lnSpc>
              <a:buNone/>
            </a:pPr>
            <a:r>
              <a:rPr lang="en-US" sz="4000" dirty="0">
                <a:solidFill>
                  <a:srgbClr val="505468"/>
                </a:solidFill>
                <a:latin typeface="Instrument Sans Semi Bold" pitchFamily="34" charset="0"/>
                <a:ea typeface="Instrument Sans Semi Bold" pitchFamily="34" charset="-122"/>
                <a:cs typeface="Instrument Sans Semi Bold" pitchFamily="34" charset="-120"/>
              </a:rPr>
              <a:t>Selecting the Right Text</a:t>
            </a:r>
            <a:endParaRPr lang="en-US" sz="4000" dirty="0"/>
          </a:p>
        </p:txBody>
      </p:sp>
      <p:sp>
        <p:nvSpPr>
          <p:cNvPr id="4" name="Shape 1"/>
          <p:cNvSpPr/>
          <p:nvPr/>
        </p:nvSpPr>
        <p:spPr>
          <a:xfrm>
            <a:off x="713542" y="4287203"/>
            <a:ext cx="458629" cy="458629"/>
          </a:xfrm>
          <a:prstGeom prst="roundRect">
            <a:avLst>
              <a:gd name="adj" fmla="val 18671"/>
            </a:avLst>
          </a:prstGeom>
          <a:solidFill>
            <a:srgbClr val="E2E3E9"/>
          </a:solidFill>
          <a:ln w="7620">
            <a:solidFill>
              <a:srgbClr val="C8C9CF"/>
            </a:solidFill>
            <a:prstDash val="solid"/>
          </a:ln>
        </p:spPr>
      </p:sp>
      <p:sp>
        <p:nvSpPr>
          <p:cNvPr id="5" name="Text 2"/>
          <p:cNvSpPr/>
          <p:nvPr/>
        </p:nvSpPr>
        <p:spPr>
          <a:xfrm>
            <a:off x="883682" y="4363522"/>
            <a:ext cx="118348" cy="305872"/>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1</a:t>
            </a:r>
            <a:endParaRPr lang="en-US" sz="2400" dirty="0"/>
          </a:p>
        </p:txBody>
      </p:sp>
      <p:sp>
        <p:nvSpPr>
          <p:cNvPr id="6" name="Text 3"/>
          <p:cNvSpPr/>
          <p:nvPr/>
        </p:nvSpPr>
        <p:spPr>
          <a:xfrm>
            <a:off x="1376005" y="4287203"/>
            <a:ext cx="2548414" cy="318492"/>
          </a:xfrm>
          <a:prstGeom prst="rect">
            <a:avLst/>
          </a:prstGeom>
          <a:noFill/>
          <a:ln/>
        </p:spPr>
        <p:txBody>
          <a:bodyPr wrap="none" lIns="0" tIns="0" rIns="0" bIns="0" rtlCol="0" anchor="t"/>
          <a:lstStyle/>
          <a:p>
            <a:pPr indent="0" marL="0">
              <a:lnSpc>
                <a:spcPts val="2500"/>
              </a:lnSpc>
              <a:buNone/>
            </a:pPr>
            <a:r>
              <a:rPr lang="en-US" sz="2000" dirty="0">
                <a:solidFill>
                  <a:srgbClr val="5B5F71"/>
                </a:solidFill>
                <a:latin typeface="Instrument Sans Semi Bold" pitchFamily="34" charset="0"/>
                <a:ea typeface="Instrument Sans Semi Bold" pitchFamily="34" charset="-122"/>
                <a:cs typeface="Instrument Sans Semi Bold" pitchFamily="34" charset="-120"/>
              </a:rPr>
              <a:t>Meaningful Choices</a:t>
            </a:r>
            <a:endParaRPr lang="en-US" sz="2000" dirty="0"/>
          </a:p>
        </p:txBody>
      </p:sp>
      <p:sp>
        <p:nvSpPr>
          <p:cNvPr id="7" name="Text 4"/>
          <p:cNvSpPr/>
          <p:nvPr/>
        </p:nvSpPr>
        <p:spPr>
          <a:xfrm>
            <a:off x="1376005" y="4727972"/>
            <a:ext cx="3602712" cy="2935010"/>
          </a:xfrm>
          <a:prstGeom prst="rect">
            <a:avLst/>
          </a:prstGeom>
          <a:noFill/>
          <a:ln/>
        </p:spPr>
        <p:txBody>
          <a:bodyPr wrap="square" lIns="0" tIns="0" rIns="0" bIns="0" rtlCol="0" anchor="t"/>
          <a:lstStyle/>
          <a:p>
            <a:pPr indent="0" marL="0">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Don't just pick a text because it's on the syllabus! Look for pieces that connect to your curriculum objectives and will pique your students' interest. Are you focusing on character development, historical context, or figurative language? Make sure your text choice is going to help you achieve those goals.</a:t>
            </a:r>
            <a:endParaRPr lang="en-US" sz="1600" dirty="0"/>
          </a:p>
        </p:txBody>
      </p:sp>
      <p:sp>
        <p:nvSpPr>
          <p:cNvPr id="8" name="Shape 5"/>
          <p:cNvSpPr/>
          <p:nvPr/>
        </p:nvSpPr>
        <p:spPr>
          <a:xfrm>
            <a:off x="5182553" y="4287203"/>
            <a:ext cx="458629" cy="458629"/>
          </a:xfrm>
          <a:prstGeom prst="roundRect">
            <a:avLst>
              <a:gd name="adj" fmla="val 18671"/>
            </a:avLst>
          </a:prstGeom>
          <a:solidFill>
            <a:srgbClr val="E2E3E9"/>
          </a:solidFill>
          <a:ln w="7620">
            <a:solidFill>
              <a:srgbClr val="C8C9CF"/>
            </a:solidFill>
            <a:prstDash val="solid"/>
          </a:ln>
        </p:spPr>
      </p:sp>
      <p:sp>
        <p:nvSpPr>
          <p:cNvPr id="9" name="Text 6"/>
          <p:cNvSpPr/>
          <p:nvPr/>
        </p:nvSpPr>
        <p:spPr>
          <a:xfrm>
            <a:off x="5326618" y="4363522"/>
            <a:ext cx="170378" cy="305872"/>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2</a:t>
            </a:r>
            <a:endParaRPr lang="en-US" sz="2400" dirty="0"/>
          </a:p>
        </p:txBody>
      </p:sp>
      <p:sp>
        <p:nvSpPr>
          <p:cNvPr id="10" name="Text 7"/>
          <p:cNvSpPr/>
          <p:nvPr/>
        </p:nvSpPr>
        <p:spPr>
          <a:xfrm>
            <a:off x="5845016" y="4287203"/>
            <a:ext cx="2697837" cy="318492"/>
          </a:xfrm>
          <a:prstGeom prst="rect">
            <a:avLst/>
          </a:prstGeom>
          <a:noFill/>
          <a:ln/>
        </p:spPr>
        <p:txBody>
          <a:bodyPr wrap="none" lIns="0" tIns="0" rIns="0" bIns="0" rtlCol="0" anchor="t"/>
          <a:lstStyle/>
          <a:p>
            <a:pPr indent="0" marL="0">
              <a:lnSpc>
                <a:spcPts val="2500"/>
              </a:lnSpc>
              <a:buNone/>
            </a:pPr>
            <a:r>
              <a:rPr lang="en-US" sz="2000" dirty="0">
                <a:solidFill>
                  <a:srgbClr val="5B5F71"/>
                </a:solidFill>
                <a:latin typeface="Instrument Sans Semi Bold" pitchFamily="34" charset="0"/>
                <a:ea typeface="Instrument Sans Semi Bold" pitchFamily="34" charset="-122"/>
                <a:cs typeface="Instrument Sans Semi Bold" pitchFamily="34" charset="-120"/>
              </a:rPr>
              <a:t>Depth and Complexity</a:t>
            </a:r>
            <a:endParaRPr lang="en-US" sz="2000" dirty="0"/>
          </a:p>
        </p:txBody>
      </p:sp>
      <p:sp>
        <p:nvSpPr>
          <p:cNvPr id="11" name="Text 8"/>
          <p:cNvSpPr/>
          <p:nvPr/>
        </p:nvSpPr>
        <p:spPr>
          <a:xfrm>
            <a:off x="5845016" y="4727972"/>
            <a:ext cx="3602712" cy="1956673"/>
          </a:xfrm>
          <a:prstGeom prst="rect">
            <a:avLst/>
          </a:prstGeom>
          <a:noFill/>
          <a:ln/>
        </p:spPr>
        <p:txBody>
          <a:bodyPr wrap="square" lIns="0" tIns="0" rIns="0" bIns="0" rtlCol="0" anchor="t"/>
          <a:lstStyle/>
          <a:p>
            <a:pPr indent="0" marL="0">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Choose texts that offer layers of meaning. Look for books, poems, or even articles that can be interpreted on a literal and metaphorical level. This will give your students plenty to discuss and explore.</a:t>
            </a:r>
            <a:endParaRPr lang="en-US" sz="1600" dirty="0"/>
          </a:p>
        </p:txBody>
      </p:sp>
      <p:sp>
        <p:nvSpPr>
          <p:cNvPr id="12" name="Shape 9"/>
          <p:cNvSpPr/>
          <p:nvPr/>
        </p:nvSpPr>
        <p:spPr>
          <a:xfrm>
            <a:off x="9651563" y="4287203"/>
            <a:ext cx="458629" cy="458629"/>
          </a:xfrm>
          <a:prstGeom prst="roundRect">
            <a:avLst>
              <a:gd name="adj" fmla="val 18671"/>
            </a:avLst>
          </a:prstGeom>
          <a:solidFill>
            <a:srgbClr val="E2E3E9"/>
          </a:solidFill>
          <a:ln w="7620">
            <a:solidFill>
              <a:srgbClr val="C8C9CF"/>
            </a:solidFill>
            <a:prstDash val="solid"/>
          </a:ln>
        </p:spPr>
      </p:sp>
      <p:sp>
        <p:nvSpPr>
          <p:cNvPr id="13" name="Text 10"/>
          <p:cNvSpPr/>
          <p:nvPr/>
        </p:nvSpPr>
        <p:spPr>
          <a:xfrm>
            <a:off x="9792295" y="4363522"/>
            <a:ext cx="177046" cy="305872"/>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3</a:t>
            </a:r>
            <a:endParaRPr lang="en-US" sz="2400" dirty="0"/>
          </a:p>
        </p:txBody>
      </p:sp>
      <p:sp>
        <p:nvSpPr>
          <p:cNvPr id="14" name="Text 11"/>
          <p:cNvSpPr/>
          <p:nvPr/>
        </p:nvSpPr>
        <p:spPr>
          <a:xfrm>
            <a:off x="10314027" y="4287203"/>
            <a:ext cx="2548414" cy="318492"/>
          </a:xfrm>
          <a:prstGeom prst="rect">
            <a:avLst/>
          </a:prstGeom>
          <a:noFill/>
          <a:ln/>
        </p:spPr>
        <p:txBody>
          <a:bodyPr wrap="none" lIns="0" tIns="0" rIns="0" bIns="0" rtlCol="0" anchor="t"/>
          <a:lstStyle/>
          <a:p>
            <a:pPr indent="0" marL="0">
              <a:lnSpc>
                <a:spcPts val="2500"/>
              </a:lnSpc>
              <a:buNone/>
            </a:pPr>
            <a:r>
              <a:rPr lang="en-US" sz="2000" dirty="0">
                <a:solidFill>
                  <a:srgbClr val="5B5F71"/>
                </a:solidFill>
                <a:latin typeface="Instrument Sans Semi Bold" pitchFamily="34" charset="0"/>
                <a:ea typeface="Instrument Sans Semi Bold" pitchFamily="34" charset="-122"/>
                <a:cs typeface="Instrument Sans Semi Bold" pitchFamily="34" charset="-120"/>
              </a:rPr>
              <a:t>Excerpt Potential</a:t>
            </a:r>
            <a:endParaRPr lang="en-US" sz="2000" dirty="0"/>
          </a:p>
        </p:txBody>
      </p:sp>
      <p:sp>
        <p:nvSpPr>
          <p:cNvPr id="15" name="Text 12"/>
          <p:cNvSpPr/>
          <p:nvPr/>
        </p:nvSpPr>
        <p:spPr>
          <a:xfrm>
            <a:off x="10314027" y="4727972"/>
            <a:ext cx="3602712" cy="2282785"/>
          </a:xfrm>
          <a:prstGeom prst="rect">
            <a:avLst/>
          </a:prstGeom>
          <a:noFill/>
          <a:ln/>
        </p:spPr>
        <p:txBody>
          <a:bodyPr wrap="square" lIns="0" tIns="0" rIns="0" bIns="0" rtlCol="0" anchor="t"/>
          <a:lstStyle/>
          <a:p>
            <a:pPr indent="0" marL="0">
              <a:lnSpc>
                <a:spcPts val="2550"/>
              </a:lnSpc>
              <a:buNone/>
            </a:pPr>
            <a:r>
              <a:rPr lang="en-US" sz="1600" dirty="0">
                <a:solidFill>
                  <a:srgbClr val="5B5F71"/>
                </a:solidFill>
                <a:latin typeface="Instrument Sans Medium" pitchFamily="34" charset="0"/>
                <a:ea typeface="Instrument Sans Medium" pitchFamily="34" charset="-122"/>
                <a:cs typeface="Instrument Sans Medium" pitchFamily="34" charset="-120"/>
              </a:rPr>
              <a:t>Instead of reading an entire novel, consider selecting a specific passage or chapter that is packed with meaning and analysis opportunities. This will help keep your students focused on the key aspects of the text.</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88952"/>
            <a:ext cx="5486400" cy="7851696"/>
          </a:xfrm>
          <a:prstGeom prst="rect">
            <a:avLst/>
          </a:prstGeom>
        </p:spPr>
      </p:pic>
      <p:sp>
        <p:nvSpPr>
          <p:cNvPr id="3" name="Text 0"/>
          <p:cNvSpPr/>
          <p:nvPr/>
        </p:nvSpPr>
        <p:spPr>
          <a:xfrm>
            <a:off x="6147792" y="533043"/>
            <a:ext cx="5406152" cy="590550"/>
          </a:xfrm>
          <a:prstGeom prst="rect">
            <a:avLst/>
          </a:prstGeom>
          <a:noFill/>
          <a:ln/>
        </p:spPr>
        <p:txBody>
          <a:bodyPr wrap="none" lIns="0" tIns="0" rIns="0" bIns="0" rtlCol="0" anchor="t"/>
          <a:lstStyle/>
          <a:p>
            <a:pPr indent="0" marL="0">
              <a:lnSpc>
                <a:spcPts val="4650"/>
              </a:lnSpc>
              <a:buNone/>
            </a:pPr>
            <a:r>
              <a:rPr lang="en-US" sz="3700" dirty="0">
                <a:solidFill>
                  <a:srgbClr val="505468"/>
                </a:solidFill>
                <a:latin typeface="Instrument Sans Semi Bold" pitchFamily="34" charset="0"/>
                <a:ea typeface="Instrument Sans Semi Bold" pitchFamily="34" charset="-122"/>
                <a:cs typeface="Instrument Sans Semi Bold" pitchFamily="34" charset="-120"/>
              </a:rPr>
              <a:t>Setting Clear Objectives</a:t>
            </a:r>
            <a:endParaRPr lang="en-US" sz="3700" dirty="0"/>
          </a:p>
        </p:txBody>
      </p:sp>
      <p:pic>
        <p:nvPicPr>
          <p:cNvPr id="4" name="Image 1" descr="preencoded.png">    </p:cNvPr>
          <p:cNvPicPr>
            <a:picLocks noChangeAspect="1"/>
          </p:cNvPicPr>
          <p:nvPr/>
        </p:nvPicPr>
        <p:blipFill>
          <a:blip r:embed="rId2"/>
          <a:stretch>
            <a:fillRect/>
          </a:stretch>
        </p:blipFill>
        <p:spPr>
          <a:xfrm>
            <a:off x="6147792" y="1407081"/>
            <a:ext cx="944880" cy="1995726"/>
          </a:xfrm>
          <a:prstGeom prst="rect">
            <a:avLst/>
          </a:prstGeom>
        </p:spPr>
      </p:pic>
      <p:sp>
        <p:nvSpPr>
          <p:cNvPr id="5" name="Text 1"/>
          <p:cNvSpPr/>
          <p:nvPr/>
        </p:nvSpPr>
        <p:spPr>
          <a:xfrm>
            <a:off x="7376160" y="1596033"/>
            <a:ext cx="2362319" cy="295275"/>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Identify Goals</a:t>
            </a:r>
            <a:endParaRPr lang="en-US" sz="1850" dirty="0"/>
          </a:p>
        </p:txBody>
      </p:sp>
      <p:sp>
        <p:nvSpPr>
          <p:cNvPr id="6" name="Text 2"/>
          <p:cNvSpPr/>
          <p:nvPr/>
        </p:nvSpPr>
        <p:spPr>
          <a:xfrm>
            <a:off x="7376160" y="2004655"/>
            <a:ext cx="6592848" cy="1209199"/>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Before diving into the text, clarify what you want your students to gain from the experience. This could be an understanding of specific literary techniques, deeper engagement with the text's themes, or even the ability to connect the text to broader concepts.</a:t>
            </a:r>
            <a:endParaRPr lang="en-US" sz="1450" dirty="0"/>
          </a:p>
        </p:txBody>
      </p:sp>
      <p:pic>
        <p:nvPicPr>
          <p:cNvPr id="7" name="Image 2" descr="preencoded.png">    </p:cNvPr>
          <p:cNvPicPr>
            <a:picLocks noChangeAspect="1"/>
          </p:cNvPicPr>
          <p:nvPr/>
        </p:nvPicPr>
        <p:blipFill>
          <a:blip r:embed="rId3"/>
          <a:stretch>
            <a:fillRect/>
          </a:stretch>
        </p:blipFill>
        <p:spPr>
          <a:xfrm>
            <a:off x="6147792" y="3402806"/>
            <a:ext cx="944880" cy="1995726"/>
          </a:xfrm>
          <a:prstGeom prst="rect">
            <a:avLst/>
          </a:prstGeom>
        </p:spPr>
      </p:pic>
      <p:sp>
        <p:nvSpPr>
          <p:cNvPr id="8" name="Text 3"/>
          <p:cNvSpPr/>
          <p:nvPr/>
        </p:nvSpPr>
        <p:spPr>
          <a:xfrm>
            <a:off x="7376160" y="3591758"/>
            <a:ext cx="2362319" cy="295275"/>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Focus on Skills</a:t>
            </a:r>
            <a:endParaRPr lang="en-US" sz="1850" dirty="0"/>
          </a:p>
        </p:txBody>
      </p:sp>
      <p:sp>
        <p:nvSpPr>
          <p:cNvPr id="9" name="Text 4"/>
          <p:cNvSpPr/>
          <p:nvPr/>
        </p:nvSpPr>
        <p:spPr>
          <a:xfrm>
            <a:off x="7376160" y="4000381"/>
            <a:ext cx="6592848" cy="1209199"/>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Instead of simply asking students to "read and understand", target specific analytical skills that will enhance their comprehension. For example, you might ask students to identify and analyze metaphors, trace character development, or explore the text's underlying themes.</a:t>
            </a:r>
            <a:endParaRPr lang="en-US" sz="1450" dirty="0"/>
          </a:p>
        </p:txBody>
      </p:sp>
      <p:pic>
        <p:nvPicPr>
          <p:cNvPr id="10" name="Image 3" descr="preencoded.png">    </p:cNvPr>
          <p:cNvPicPr>
            <a:picLocks noChangeAspect="1"/>
          </p:cNvPicPr>
          <p:nvPr/>
        </p:nvPicPr>
        <p:blipFill>
          <a:blip r:embed="rId4"/>
          <a:stretch>
            <a:fillRect/>
          </a:stretch>
        </p:blipFill>
        <p:spPr>
          <a:xfrm>
            <a:off x="6147792" y="5398532"/>
            <a:ext cx="944880" cy="2298025"/>
          </a:xfrm>
          <a:prstGeom prst="rect">
            <a:avLst/>
          </a:prstGeom>
        </p:spPr>
      </p:pic>
      <p:sp>
        <p:nvSpPr>
          <p:cNvPr id="11" name="Text 5"/>
          <p:cNvSpPr/>
          <p:nvPr/>
        </p:nvSpPr>
        <p:spPr>
          <a:xfrm>
            <a:off x="7376160" y="5587484"/>
            <a:ext cx="3136106" cy="295275"/>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Connect to Broader Themes</a:t>
            </a:r>
            <a:endParaRPr lang="en-US" sz="1850" dirty="0"/>
          </a:p>
        </p:txBody>
      </p:sp>
      <p:sp>
        <p:nvSpPr>
          <p:cNvPr id="12" name="Text 6"/>
          <p:cNvSpPr/>
          <p:nvPr/>
        </p:nvSpPr>
        <p:spPr>
          <a:xfrm>
            <a:off x="7376160" y="5996107"/>
            <a:ext cx="6592848" cy="1511498"/>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Link the text to larger ideas or life lessons. This will help students see the relevance of the text to their lives and the world around them. For example, you might discuss the relationship between the text's characters and real-world experiences, or examine how the text reflects historical or social contexts.</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4037" y="1101447"/>
            <a:ext cx="7909084" cy="771525"/>
          </a:xfrm>
          <a:prstGeom prst="rect">
            <a:avLst/>
          </a:prstGeom>
          <a:noFill/>
          <a:ln/>
        </p:spPr>
        <p:txBody>
          <a:bodyPr wrap="none" lIns="0" tIns="0" rIns="0" bIns="0" rtlCol="0" anchor="t"/>
          <a:lstStyle/>
          <a:p>
            <a:pPr indent="0" marL="0">
              <a:lnSpc>
                <a:spcPts val="6050"/>
              </a:lnSpc>
              <a:buNone/>
            </a:pPr>
            <a:r>
              <a:rPr lang="en-US" sz="4850" dirty="0">
                <a:solidFill>
                  <a:srgbClr val="505468"/>
                </a:solidFill>
                <a:latin typeface="Instrument Sans Semi Bold" pitchFamily="34" charset="0"/>
                <a:ea typeface="Instrument Sans Semi Bold" pitchFamily="34" charset="-122"/>
                <a:cs typeface="Instrument Sans Semi Bold" pitchFamily="34" charset="-120"/>
              </a:rPr>
              <a:t>Planning Multiple Readings</a:t>
            </a:r>
            <a:endParaRPr lang="en-US" sz="4850" dirty="0"/>
          </a:p>
        </p:txBody>
      </p:sp>
      <p:sp>
        <p:nvSpPr>
          <p:cNvPr id="3" name="Shape 1"/>
          <p:cNvSpPr/>
          <p:nvPr/>
        </p:nvSpPr>
        <p:spPr>
          <a:xfrm>
            <a:off x="1219081" y="2366724"/>
            <a:ext cx="30480" cy="4761309"/>
          </a:xfrm>
          <a:prstGeom prst="roundRect">
            <a:avLst>
              <a:gd name="adj" fmla="val 340200"/>
            </a:avLst>
          </a:prstGeom>
          <a:solidFill>
            <a:srgbClr val="C8C9CF"/>
          </a:solidFill>
          <a:ln/>
        </p:spPr>
      </p:sp>
      <p:sp>
        <p:nvSpPr>
          <p:cNvPr id="4" name="Shape 2"/>
          <p:cNvSpPr/>
          <p:nvPr/>
        </p:nvSpPr>
        <p:spPr>
          <a:xfrm>
            <a:off x="1481554" y="2906792"/>
            <a:ext cx="864037" cy="30480"/>
          </a:xfrm>
          <a:prstGeom prst="roundRect">
            <a:avLst>
              <a:gd name="adj" fmla="val 340200"/>
            </a:avLst>
          </a:prstGeom>
          <a:solidFill>
            <a:srgbClr val="C8C9CF"/>
          </a:solidFill>
          <a:ln/>
        </p:spPr>
      </p:sp>
      <p:sp>
        <p:nvSpPr>
          <p:cNvPr id="5" name="Shape 3"/>
          <p:cNvSpPr/>
          <p:nvPr/>
        </p:nvSpPr>
        <p:spPr>
          <a:xfrm>
            <a:off x="956608" y="2644378"/>
            <a:ext cx="555427" cy="555427"/>
          </a:xfrm>
          <a:prstGeom prst="roundRect">
            <a:avLst>
              <a:gd name="adj" fmla="val 18669"/>
            </a:avLst>
          </a:prstGeom>
          <a:solidFill>
            <a:srgbClr val="E2E3E9"/>
          </a:solidFill>
          <a:ln w="15240">
            <a:solidFill>
              <a:srgbClr val="C8C9CF"/>
            </a:solidFill>
            <a:prstDash val="solid"/>
          </a:ln>
        </p:spPr>
      </p:sp>
      <p:sp>
        <p:nvSpPr>
          <p:cNvPr id="6" name="Text 4"/>
          <p:cNvSpPr/>
          <p:nvPr/>
        </p:nvSpPr>
        <p:spPr>
          <a:xfrm>
            <a:off x="1162586" y="2736890"/>
            <a:ext cx="143351" cy="370284"/>
          </a:xfrm>
          <a:prstGeom prst="rect">
            <a:avLst/>
          </a:prstGeom>
          <a:noFill/>
          <a:ln/>
        </p:spPr>
        <p:txBody>
          <a:bodyPr wrap="none" lIns="0" tIns="0" rIns="0" bIns="0" rtlCol="0" anchor="t"/>
          <a:lstStyle/>
          <a:p>
            <a:pPr algn="ctr" indent="0" marL="0">
              <a:lnSpc>
                <a:spcPts val="2900"/>
              </a:lnSpc>
              <a:buNone/>
            </a:pPr>
            <a:r>
              <a:rPr lang="en-US" sz="2900" dirty="0">
                <a:solidFill>
                  <a:srgbClr val="5B5F71"/>
                </a:solidFill>
                <a:latin typeface="Instrument Sans Semi Bold" pitchFamily="34" charset="0"/>
                <a:ea typeface="Instrument Sans Semi Bold" pitchFamily="34" charset="-122"/>
                <a:cs typeface="Instrument Sans Semi Bold" pitchFamily="34" charset="-120"/>
              </a:rPr>
              <a:t>1</a:t>
            </a:r>
            <a:endParaRPr lang="en-US" sz="2900" dirty="0"/>
          </a:p>
        </p:txBody>
      </p:sp>
      <p:sp>
        <p:nvSpPr>
          <p:cNvPr id="7" name="Text 5"/>
          <p:cNvSpPr/>
          <p:nvPr/>
        </p:nvSpPr>
        <p:spPr>
          <a:xfrm>
            <a:off x="2592110" y="2613541"/>
            <a:ext cx="4230529"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First Reading: Understanding</a:t>
            </a:r>
            <a:endParaRPr lang="en-US" sz="2400" dirty="0"/>
          </a:p>
        </p:txBody>
      </p:sp>
      <p:sp>
        <p:nvSpPr>
          <p:cNvPr id="8" name="Text 6"/>
          <p:cNvSpPr/>
          <p:nvPr/>
        </p:nvSpPr>
        <p:spPr>
          <a:xfrm>
            <a:off x="2592110" y="3147417"/>
            <a:ext cx="11174254" cy="395049"/>
          </a:xfrm>
          <a:prstGeom prst="rect">
            <a:avLst/>
          </a:prstGeom>
          <a:noFill/>
          <a:ln/>
        </p:spPr>
        <p:txBody>
          <a:bodyPr wrap="non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Focus on basic comprehension and main ideas.</a:t>
            </a:r>
            <a:endParaRPr lang="en-US" sz="1900" dirty="0"/>
          </a:p>
        </p:txBody>
      </p:sp>
      <p:sp>
        <p:nvSpPr>
          <p:cNvPr id="9" name="Shape 7"/>
          <p:cNvSpPr/>
          <p:nvPr/>
        </p:nvSpPr>
        <p:spPr>
          <a:xfrm>
            <a:off x="1481554" y="4576167"/>
            <a:ext cx="864037" cy="30480"/>
          </a:xfrm>
          <a:prstGeom prst="roundRect">
            <a:avLst>
              <a:gd name="adj" fmla="val 340200"/>
            </a:avLst>
          </a:prstGeom>
          <a:solidFill>
            <a:srgbClr val="C8C9CF"/>
          </a:solidFill>
          <a:ln/>
        </p:spPr>
      </p:sp>
      <p:sp>
        <p:nvSpPr>
          <p:cNvPr id="10" name="Shape 8"/>
          <p:cNvSpPr/>
          <p:nvPr/>
        </p:nvSpPr>
        <p:spPr>
          <a:xfrm>
            <a:off x="956608" y="4313753"/>
            <a:ext cx="555427" cy="555427"/>
          </a:xfrm>
          <a:prstGeom prst="roundRect">
            <a:avLst>
              <a:gd name="adj" fmla="val 18669"/>
            </a:avLst>
          </a:prstGeom>
          <a:solidFill>
            <a:srgbClr val="E2E3E9"/>
          </a:solidFill>
          <a:ln w="15240">
            <a:solidFill>
              <a:srgbClr val="C8C9CF"/>
            </a:solidFill>
            <a:prstDash val="solid"/>
          </a:ln>
        </p:spPr>
      </p:sp>
      <p:sp>
        <p:nvSpPr>
          <p:cNvPr id="11" name="Text 9"/>
          <p:cNvSpPr/>
          <p:nvPr/>
        </p:nvSpPr>
        <p:spPr>
          <a:xfrm>
            <a:off x="1131153" y="4406265"/>
            <a:ext cx="206335" cy="370284"/>
          </a:xfrm>
          <a:prstGeom prst="rect">
            <a:avLst/>
          </a:prstGeom>
          <a:noFill/>
          <a:ln/>
        </p:spPr>
        <p:txBody>
          <a:bodyPr wrap="none" lIns="0" tIns="0" rIns="0" bIns="0" rtlCol="0" anchor="t"/>
          <a:lstStyle/>
          <a:p>
            <a:pPr algn="ctr" indent="0" marL="0">
              <a:lnSpc>
                <a:spcPts val="2900"/>
              </a:lnSpc>
              <a:buNone/>
            </a:pPr>
            <a:r>
              <a:rPr lang="en-US" sz="2900" dirty="0">
                <a:solidFill>
                  <a:srgbClr val="5B5F71"/>
                </a:solidFill>
                <a:latin typeface="Instrument Sans Semi Bold" pitchFamily="34" charset="0"/>
                <a:ea typeface="Instrument Sans Semi Bold" pitchFamily="34" charset="-122"/>
                <a:cs typeface="Instrument Sans Semi Bold" pitchFamily="34" charset="-120"/>
              </a:rPr>
              <a:t>2</a:t>
            </a:r>
            <a:endParaRPr lang="en-US" sz="2900" dirty="0"/>
          </a:p>
        </p:txBody>
      </p:sp>
      <p:sp>
        <p:nvSpPr>
          <p:cNvPr id="12" name="Text 10"/>
          <p:cNvSpPr/>
          <p:nvPr/>
        </p:nvSpPr>
        <p:spPr>
          <a:xfrm>
            <a:off x="2592110" y="4282916"/>
            <a:ext cx="3946565"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Second Reading: Analyzing</a:t>
            </a:r>
            <a:endParaRPr lang="en-US" sz="2400" dirty="0"/>
          </a:p>
        </p:txBody>
      </p:sp>
      <p:sp>
        <p:nvSpPr>
          <p:cNvPr id="13" name="Text 11"/>
          <p:cNvSpPr/>
          <p:nvPr/>
        </p:nvSpPr>
        <p:spPr>
          <a:xfrm>
            <a:off x="2592110" y="4816793"/>
            <a:ext cx="11174254" cy="395049"/>
          </a:xfrm>
          <a:prstGeom prst="rect">
            <a:avLst/>
          </a:prstGeom>
          <a:noFill/>
          <a:ln/>
        </p:spPr>
        <p:txBody>
          <a:bodyPr wrap="non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Examine the author's craft and literary devices.</a:t>
            </a:r>
            <a:endParaRPr lang="en-US" sz="1900" dirty="0"/>
          </a:p>
        </p:txBody>
      </p:sp>
      <p:sp>
        <p:nvSpPr>
          <p:cNvPr id="14" name="Shape 12"/>
          <p:cNvSpPr/>
          <p:nvPr/>
        </p:nvSpPr>
        <p:spPr>
          <a:xfrm>
            <a:off x="1481554" y="6245543"/>
            <a:ext cx="864037" cy="30480"/>
          </a:xfrm>
          <a:prstGeom prst="roundRect">
            <a:avLst>
              <a:gd name="adj" fmla="val 340200"/>
            </a:avLst>
          </a:prstGeom>
          <a:solidFill>
            <a:srgbClr val="C8C9CF"/>
          </a:solidFill>
          <a:ln/>
        </p:spPr>
      </p:sp>
      <p:sp>
        <p:nvSpPr>
          <p:cNvPr id="15" name="Shape 13"/>
          <p:cNvSpPr/>
          <p:nvPr/>
        </p:nvSpPr>
        <p:spPr>
          <a:xfrm>
            <a:off x="956608" y="5983129"/>
            <a:ext cx="555427" cy="555427"/>
          </a:xfrm>
          <a:prstGeom prst="roundRect">
            <a:avLst>
              <a:gd name="adj" fmla="val 18669"/>
            </a:avLst>
          </a:prstGeom>
          <a:solidFill>
            <a:srgbClr val="E2E3E9"/>
          </a:solidFill>
          <a:ln w="15240">
            <a:solidFill>
              <a:srgbClr val="C8C9CF"/>
            </a:solidFill>
            <a:prstDash val="solid"/>
          </a:ln>
        </p:spPr>
      </p:sp>
      <p:sp>
        <p:nvSpPr>
          <p:cNvPr id="16" name="Text 14"/>
          <p:cNvSpPr/>
          <p:nvPr/>
        </p:nvSpPr>
        <p:spPr>
          <a:xfrm>
            <a:off x="1127105" y="6075640"/>
            <a:ext cx="214432" cy="370284"/>
          </a:xfrm>
          <a:prstGeom prst="rect">
            <a:avLst/>
          </a:prstGeom>
          <a:noFill/>
          <a:ln/>
        </p:spPr>
        <p:txBody>
          <a:bodyPr wrap="none" lIns="0" tIns="0" rIns="0" bIns="0" rtlCol="0" anchor="t"/>
          <a:lstStyle/>
          <a:p>
            <a:pPr algn="ctr" indent="0" marL="0">
              <a:lnSpc>
                <a:spcPts val="2900"/>
              </a:lnSpc>
              <a:buNone/>
            </a:pPr>
            <a:r>
              <a:rPr lang="en-US" sz="2900" dirty="0">
                <a:solidFill>
                  <a:srgbClr val="5B5F71"/>
                </a:solidFill>
                <a:latin typeface="Instrument Sans Semi Bold" pitchFamily="34" charset="0"/>
                <a:ea typeface="Instrument Sans Semi Bold" pitchFamily="34" charset="-122"/>
                <a:cs typeface="Instrument Sans Semi Bold" pitchFamily="34" charset="-120"/>
              </a:rPr>
              <a:t>3</a:t>
            </a:r>
            <a:endParaRPr lang="en-US" sz="2900" dirty="0"/>
          </a:p>
        </p:txBody>
      </p:sp>
      <p:sp>
        <p:nvSpPr>
          <p:cNvPr id="17" name="Text 15"/>
          <p:cNvSpPr/>
          <p:nvPr/>
        </p:nvSpPr>
        <p:spPr>
          <a:xfrm>
            <a:off x="2592110" y="5952292"/>
            <a:ext cx="3920966" cy="385763"/>
          </a:xfrm>
          <a:prstGeom prst="rect">
            <a:avLst/>
          </a:prstGeom>
          <a:noFill/>
          <a:ln/>
        </p:spPr>
        <p:txBody>
          <a:bodyPr wrap="none" lIns="0" tIns="0" rIns="0" bIns="0" rtlCol="0" anchor="t"/>
          <a:lstStyle/>
          <a:p>
            <a:pPr algn="l" indent="0" marL="0">
              <a:lnSpc>
                <a:spcPts val="30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Third Reading: Interpreting</a:t>
            </a:r>
            <a:endParaRPr lang="en-US" sz="2400" dirty="0"/>
          </a:p>
        </p:txBody>
      </p:sp>
      <p:sp>
        <p:nvSpPr>
          <p:cNvPr id="18" name="Text 16"/>
          <p:cNvSpPr/>
          <p:nvPr/>
        </p:nvSpPr>
        <p:spPr>
          <a:xfrm>
            <a:off x="2592110" y="6486168"/>
            <a:ext cx="11174254" cy="395049"/>
          </a:xfrm>
          <a:prstGeom prst="rect">
            <a:avLst/>
          </a:prstGeom>
          <a:noFill/>
          <a:ln/>
        </p:spPr>
        <p:txBody>
          <a:bodyPr wrap="none" lIns="0" tIns="0" rIns="0" bIns="0" rtlCol="0" anchor="t"/>
          <a:lstStyle/>
          <a:p>
            <a:pPr algn="l" indent="0" marL="0">
              <a:lnSpc>
                <a:spcPts val="3100"/>
              </a:lnSpc>
              <a:buNone/>
            </a:pPr>
            <a:r>
              <a:rPr lang="en-US" sz="1900" dirty="0">
                <a:solidFill>
                  <a:srgbClr val="5B5F71"/>
                </a:solidFill>
                <a:latin typeface="Instrument Sans Medium" pitchFamily="34" charset="0"/>
                <a:ea typeface="Instrument Sans Medium" pitchFamily="34" charset="-122"/>
                <a:cs typeface="Instrument Sans Medium" pitchFamily="34" charset="-120"/>
              </a:rPr>
              <a:t>Connect to broader themes and personal experiences.</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165735"/>
            <a:ext cx="5486400" cy="7898130"/>
          </a:xfrm>
          <a:prstGeom prst="rect">
            <a:avLst/>
          </a:prstGeom>
        </p:spPr>
      </p:pic>
      <p:sp>
        <p:nvSpPr>
          <p:cNvPr id="3" name="Text 0"/>
          <p:cNvSpPr/>
          <p:nvPr/>
        </p:nvSpPr>
        <p:spPr>
          <a:xfrm>
            <a:off x="580311" y="711994"/>
            <a:ext cx="7340917" cy="518160"/>
          </a:xfrm>
          <a:prstGeom prst="rect">
            <a:avLst/>
          </a:prstGeom>
          <a:noFill/>
          <a:ln/>
        </p:spPr>
        <p:txBody>
          <a:bodyPr wrap="none" lIns="0" tIns="0" rIns="0" bIns="0" rtlCol="0" anchor="t"/>
          <a:lstStyle/>
          <a:p>
            <a:pPr indent="0" marL="0">
              <a:lnSpc>
                <a:spcPts val="4050"/>
              </a:lnSpc>
              <a:buNone/>
            </a:pPr>
            <a:r>
              <a:rPr lang="en-US" sz="3250" dirty="0">
                <a:solidFill>
                  <a:srgbClr val="505468"/>
                </a:solidFill>
                <a:latin typeface="Instrument Sans Semi Bold" pitchFamily="34" charset="0"/>
                <a:ea typeface="Instrument Sans Semi Bold" pitchFamily="34" charset="-122"/>
                <a:cs typeface="Instrument Sans Semi Bold" pitchFamily="34" charset="-120"/>
              </a:rPr>
              <a:t>Preparing Text-Dependent Questions</a:t>
            </a:r>
            <a:endParaRPr lang="en-US" sz="3250" dirty="0"/>
          </a:p>
        </p:txBody>
      </p:sp>
      <p:sp>
        <p:nvSpPr>
          <p:cNvPr id="4" name="Text 1"/>
          <p:cNvSpPr/>
          <p:nvPr/>
        </p:nvSpPr>
        <p:spPr>
          <a:xfrm>
            <a:off x="845582" y="1478875"/>
            <a:ext cx="7718108" cy="1061085"/>
          </a:xfrm>
          <a:prstGeom prst="rect">
            <a:avLst/>
          </a:prstGeom>
          <a:noFill/>
          <a:ln/>
        </p:spPr>
        <p:txBody>
          <a:bodyPr wrap="square" lIns="0" tIns="0" rIns="0" bIns="0" rtlCol="0" anchor="t"/>
          <a:lstStyle/>
          <a:p>
            <a:pPr algn="l" marL="342900" indent="-342900">
              <a:lnSpc>
                <a:spcPts val="2050"/>
              </a:lnSpc>
              <a:buSzPct val="100000"/>
              <a:buChar char="•"/>
            </a:pPr>
            <a:r>
              <a:rPr lang="en-US" sz="1300" b="1" dirty="0">
                <a:solidFill>
                  <a:srgbClr val="5B5F71"/>
                </a:solidFill>
                <a:latin typeface="Instrument Sans Medium" pitchFamily="34" charset="0"/>
                <a:ea typeface="Instrument Sans Medium" pitchFamily="34" charset="-122"/>
                <a:cs typeface="Instrument Sans Medium" pitchFamily="34" charset="-120"/>
              </a:rPr>
              <a:t>Literal Comprehension Questions:</a:t>
            </a:r>
            <a:pPr algn="l"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 These questions target the most basic information directly stated in the text. They help students understand the explicit details and events of the story. For instance, "What is the setting of the first chapter?" or "What does the protagonist say to the antagonist?" These questions establish a foundation for deeper analysis.</a:t>
            </a:r>
            <a:endParaRPr lang="en-US" sz="1300" dirty="0"/>
          </a:p>
        </p:txBody>
      </p:sp>
      <p:sp>
        <p:nvSpPr>
          <p:cNvPr id="5" name="Text 2"/>
          <p:cNvSpPr/>
          <p:nvPr/>
        </p:nvSpPr>
        <p:spPr>
          <a:xfrm>
            <a:off x="845582" y="2597944"/>
            <a:ext cx="7718108" cy="1061085"/>
          </a:xfrm>
          <a:prstGeom prst="rect">
            <a:avLst/>
          </a:prstGeom>
          <a:noFill/>
          <a:ln/>
        </p:spPr>
        <p:txBody>
          <a:bodyPr wrap="square" lIns="0" tIns="0" rIns="0" bIns="0" rtlCol="0" anchor="t"/>
          <a:lstStyle/>
          <a:p>
            <a:pPr algn="l" marL="342900" indent="-342900">
              <a:lnSpc>
                <a:spcPts val="2050"/>
              </a:lnSpc>
              <a:buSzPct val="100000"/>
              <a:buChar char="•"/>
            </a:pPr>
            <a:r>
              <a:rPr lang="en-US" sz="1300" b="1" dirty="0">
                <a:solidFill>
                  <a:srgbClr val="5B5F71"/>
                </a:solidFill>
                <a:latin typeface="Instrument Sans Medium" pitchFamily="34" charset="0"/>
                <a:ea typeface="Instrument Sans Medium" pitchFamily="34" charset="-122"/>
                <a:cs typeface="Instrument Sans Medium" pitchFamily="34" charset="-120"/>
              </a:rPr>
              <a:t>Structural Analysis Questions:</a:t>
            </a:r>
            <a:pPr algn="l"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 These questions explore the organization and structure of the text, focusing on how the author uses elements like plot, character, setting, and theme to convey meaning. Examples include "How does the author use dialogue to reveal character traits?" or "How does the author build suspense in the story?"</a:t>
            </a:r>
            <a:endParaRPr lang="en-US" sz="1300" dirty="0"/>
          </a:p>
        </p:txBody>
      </p:sp>
      <p:sp>
        <p:nvSpPr>
          <p:cNvPr id="6" name="Text 3"/>
          <p:cNvSpPr/>
          <p:nvPr/>
        </p:nvSpPr>
        <p:spPr>
          <a:xfrm>
            <a:off x="845582" y="3717012"/>
            <a:ext cx="7718108" cy="1326356"/>
          </a:xfrm>
          <a:prstGeom prst="rect">
            <a:avLst/>
          </a:prstGeom>
          <a:noFill/>
          <a:ln/>
        </p:spPr>
        <p:txBody>
          <a:bodyPr wrap="square" lIns="0" tIns="0" rIns="0" bIns="0" rtlCol="0" anchor="t"/>
          <a:lstStyle/>
          <a:p>
            <a:pPr algn="l" marL="342900" indent="-342900">
              <a:lnSpc>
                <a:spcPts val="2050"/>
              </a:lnSpc>
              <a:buSzPct val="100000"/>
              <a:buChar char="•"/>
            </a:pPr>
            <a:r>
              <a:rPr lang="en-US" sz="1300" b="1" dirty="0">
                <a:solidFill>
                  <a:srgbClr val="5B5F71"/>
                </a:solidFill>
                <a:latin typeface="Instrument Sans Medium" pitchFamily="34" charset="0"/>
                <a:ea typeface="Instrument Sans Medium" pitchFamily="34" charset="-122"/>
                <a:cs typeface="Instrument Sans Medium" pitchFamily="34" charset="-120"/>
              </a:rPr>
              <a:t>Inferential Questions:</a:t>
            </a:r>
            <a:pPr algn="l"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 These questions encourage students to draw conclusions based on the text and their own understanding of the information presented. They prompt critical thinking and deeper interpretation. For example, "What can we infer about the protagonist's motivations based on their actions?" or "How does the author's use of figurative language contribute to the overall theme of the story?"</a:t>
            </a:r>
            <a:endParaRPr lang="en-US" sz="1300" dirty="0"/>
          </a:p>
        </p:txBody>
      </p:sp>
      <p:sp>
        <p:nvSpPr>
          <p:cNvPr id="7" name="Text 4"/>
          <p:cNvSpPr/>
          <p:nvPr/>
        </p:nvSpPr>
        <p:spPr>
          <a:xfrm>
            <a:off x="845582" y="5101352"/>
            <a:ext cx="7718108" cy="1061085"/>
          </a:xfrm>
          <a:prstGeom prst="rect">
            <a:avLst/>
          </a:prstGeom>
          <a:noFill/>
          <a:ln/>
        </p:spPr>
        <p:txBody>
          <a:bodyPr wrap="square" lIns="0" tIns="0" rIns="0" bIns="0" rtlCol="0" anchor="t"/>
          <a:lstStyle/>
          <a:p>
            <a:pPr algn="l" marL="342900" indent="-342900">
              <a:lnSpc>
                <a:spcPts val="2050"/>
              </a:lnSpc>
              <a:buSzPct val="100000"/>
              <a:buChar char="•"/>
            </a:pPr>
            <a:r>
              <a:rPr lang="en-US" sz="1300" b="1" dirty="0">
                <a:solidFill>
                  <a:srgbClr val="5B5F71"/>
                </a:solidFill>
                <a:latin typeface="Instrument Sans Medium" pitchFamily="34" charset="0"/>
                <a:ea typeface="Instrument Sans Medium" pitchFamily="34" charset="-122"/>
                <a:cs typeface="Instrument Sans Medium" pitchFamily="34" charset="-120"/>
              </a:rPr>
              <a:t>Vocabulary in Context Questions:</a:t>
            </a:r>
            <a:pPr algn="l"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 These questions ask students to determine the meaning of specific words or phrases based on how they are used within the text. This develops vocabulary and understanding of word usage. An example could be, "What does the word 'reticent' mean in the context of this passage? How does its usage impact the character's portrayal?"</a:t>
            </a:r>
            <a:endParaRPr lang="en-US" sz="1300" dirty="0"/>
          </a:p>
        </p:txBody>
      </p:sp>
      <p:pic>
        <p:nvPicPr>
          <p:cNvPr id="8" name="Image 1" descr="preencoded.png">    </p:cNvPr>
          <p:cNvPicPr>
            <a:picLocks noChangeAspect="1"/>
          </p:cNvPicPr>
          <p:nvPr/>
        </p:nvPicPr>
        <p:blipFill>
          <a:blip r:embed="rId2"/>
          <a:stretch>
            <a:fillRect/>
          </a:stretch>
        </p:blipFill>
        <p:spPr>
          <a:xfrm>
            <a:off x="601028" y="6417945"/>
            <a:ext cx="93226" cy="124301"/>
          </a:xfrm>
          <a:prstGeom prst="rect">
            <a:avLst/>
          </a:prstGeom>
        </p:spPr>
      </p:pic>
      <p:sp>
        <p:nvSpPr>
          <p:cNvPr id="9" name="Text 5"/>
          <p:cNvSpPr/>
          <p:nvPr/>
        </p:nvSpPr>
        <p:spPr>
          <a:xfrm>
            <a:off x="829032" y="6348889"/>
            <a:ext cx="7734657" cy="265271"/>
          </a:xfrm>
          <a:prstGeom prst="rect">
            <a:avLst/>
          </a:prstGeom>
          <a:noFill/>
          <a:ln/>
        </p:spPr>
        <p:txBody>
          <a:bodyPr wrap="none" lIns="0" tIns="0" rIns="0" bIns="0" rtlCol="0" anchor="t"/>
          <a:lstStyle/>
          <a:p>
            <a:pPr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Types of Text-Dependent Questions</a:t>
            </a:r>
            <a:endParaRPr lang="en-US" sz="1300" dirty="0"/>
          </a:p>
        </p:txBody>
      </p:sp>
      <p:pic>
        <p:nvPicPr>
          <p:cNvPr id="10" name="Image 2" descr="preencoded.png">    </p:cNvPr>
          <p:cNvPicPr>
            <a:picLocks noChangeAspect="1"/>
          </p:cNvPicPr>
          <p:nvPr/>
        </p:nvPicPr>
        <p:blipFill>
          <a:blip r:embed="rId3"/>
          <a:stretch>
            <a:fillRect/>
          </a:stretch>
        </p:blipFill>
        <p:spPr>
          <a:xfrm>
            <a:off x="601028" y="6869668"/>
            <a:ext cx="93226" cy="124301"/>
          </a:xfrm>
          <a:prstGeom prst="rect">
            <a:avLst/>
          </a:prstGeom>
        </p:spPr>
      </p:pic>
      <p:sp>
        <p:nvSpPr>
          <p:cNvPr id="11" name="Text 6"/>
          <p:cNvSpPr/>
          <p:nvPr/>
        </p:nvSpPr>
        <p:spPr>
          <a:xfrm>
            <a:off x="829032" y="6800612"/>
            <a:ext cx="7734657" cy="265271"/>
          </a:xfrm>
          <a:prstGeom prst="rect">
            <a:avLst/>
          </a:prstGeom>
          <a:noFill/>
          <a:ln/>
        </p:spPr>
        <p:txBody>
          <a:bodyPr wrap="none" lIns="0" tIns="0" rIns="0" bIns="0" rtlCol="0" anchor="t"/>
          <a:lstStyle/>
          <a:p>
            <a:pPr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Crafting Effective Questions</a:t>
            </a:r>
            <a:endParaRPr lang="en-US" sz="1300" dirty="0"/>
          </a:p>
        </p:txBody>
      </p:sp>
      <p:pic>
        <p:nvPicPr>
          <p:cNvPr id="12" name="Image 3" descr="preencoded.png">    </p:cNvPr>
          <p:cNvPicPr>
            <a:picLocks noChangeAspect="1"/>
          </p:cNvPicPr>
          <p:nvPr/>
        </p:nvPicPr>
        <p:blipFill>
          <a:blip r:embed="rId4"/>
          <a:stretch>
            <a:fillRect/>
          </a:stretch>
        </p:blipFill>
        <p:spPr>
          <a:xfrm>
            <a:off x="601028" y="7321391"/>
            <a:ext cx="93226" cy="124301"/>
          </a:xfrm>
          <a:prstGeom prst="rect">
            <a:avLst/>
          </a:prstGeom>
        </p:spPr>
      </p:pic>
      <p:sp>
        <p:nvSpPr>
          <p:cNvPr id="13" name="Text 7"/>
          <p:cNvSpPr/>
          <p:nvPr/>
        </p:nvSpPr>
        <p:spPr>
          <a:xfrm>
            <a:off x="829032" y="7252335"/>
            <a:ext cx="7734657" cy="265271"/>
          </a:xfrm>
          <a:prstGeom prst="rect">
            <a:avLst/>
          </a:prstGeom>
          <a:noFill/>
          <a:ln/>
        </p:spPr>
        <p:txBody>
          <a:bodyPr wrap="none" lIns="0" tIns="0" rIns="0" bIns="0" rtlCol="0" anchor="t"/>
          <a:lstStyle/>
          <a:p>
            <a:pPr indent="0" marL="0">
              <a:lnSpc>
                <a:spcPts val="2050"/>
              </a:lnSpc>
              <a:buNone/>
            </a:pPr>
            <a:r>
              <a:rPr lang="en-US" sz="1300" dirty="0">
                <a:solidFill>
                  <a:srgbClr val="5B5F71"/>
                </a:solidFill>
                <a:latin typeface="Instrument Sans Medium" pitchFamily="34" charset="0"/>
                <a:ea typeface="Instrument Sans Medium" pitchFamily="34" charset="-122"/>
                <a:cs typeface="Instrument Sans Medium" pitchFamily="34" charset="-120"/>
              </a:rPr>
              <a:t>Example Questions</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2024-10-17T22:57:24Z</dcterms:created>
  <dcterms:modified xsi:type="dcterms:W3CDTF">2024-10-17T22:57:24Z</dcterms:modified>
</cp:coreProperties>
</file>