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287" r:id="rId3"/>
    <p:sldId id="277" r:id="rId4"/>
    <p:sldId id="258" r:id="rId5"/>
    <p:sldId id="282" r:id="rId6"/>
    <p:sldId id="261" r:id="rId7"/>
    <p:sldId id="262" r:id="rId8"/>
    <p:sldId id="263" r:id="rId9"/>
    <p:sldId id="280" r:id="rId10"/>
    <p:sldId id="278" r:id="rId11"/>
    <p:sldId id="281" r:id="rId12"/>
    <p:sldId id="264" r:id="rId13"/>
    <p:sldId id="265" r:id="rId14"/>
    <p:sldId id="283" r:id="rId15"/>
    <p:sldId id="267" r:id="rId16"/>
    <p:sldId id="266" r:id="rId17"/>
    <p:sldId id="284" r:id="rId18"/>
    <p:sldId id="285" r:id="rId19"/>
    <p:sldId id="274" r:id="rId20"/>
    <p:sldId id="288" r:id="rId2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etkin Werbrouck" initials="S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4898" autoAdjust="0"/>
  </p:normalViewPr>
  <p:slideViewPr>
    <p:cSldViewPr snapToGrid="0">
      <p:cViewPr varScale="1">
        <p:scale>
          <a:sx n="84" d="100"/>
          <a:sy n="84" d="100"/>
        </p:scale>
        <p:origin x="7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A30BC-464D-4C66-B670-A716A5C172BF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15DF1-A6E7-4C20-BC12-D7FD6E6A60F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026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15DF1-A6E7-4C20-BC12-D7FD6E6A60F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107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 afbeeldingen/voorbeelden: https://www.taal-oefenen.nl/instruction/taal/spreekwoorden-en-vergelijkingen/vergelijkingen/wat-zijn-vergelijkingen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15DF1-A6E7-4C20-BC12-D7FD6E6A60F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601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 afbeeldingen/voorbeelden: https://www.taal-oefenen.nl/instruction/taal/spreekwoorden-en-vergelijkingen/vergelijkingen/wat-zijn-vergelijkingen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15DF1-A6E7-4C20-BC12-D7FD6E6A60F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575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15DF1-A6E7-4C20-BC12-D7FD6E6A60F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909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15DF1-A6E7-4C20-BC12-D7FD6E6A60F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637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FB76C-0D3B-437A-9B75-1CFE11D40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C2C446-8B1C-48EF-9DE7-6C3BA3463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B4BC4A-F97B-4054-9B31-B9F5CF0A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03A34C-9837-4660-9158-8B75BB33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CFF41E-3FD2-4B55-9D2B-EA5FEF42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3109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24674-9DEB-442F-B068-1137D9E9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3251662-CCEC-481A-AEED-F4E50463D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7D9237-FB29-4E14-81D0-A011C011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99E7D1-DD57-4515-BDB9-049DEAD3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EE06F-F6AB-4F88-A9C2-A3C9BF45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093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5AEC0C9-08CE-4495-953E-F1C6CD72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5A5DB1D-C504-4EF0-9616-665C3093F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110F87-8757-4078-B61A-63C63BA3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3BD472-0141-48B2-82A7-10AE0145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A21C31-F4B1-48EF-A83B-89912980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755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5DA3A-55FF-4FA1-8E27-6C014ED0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37E537-E564-42AB-907F-22048C91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E8850B-AC50-44EB-9B52-DF0E8CE7D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C98112-1B0D-4A47-B901-861DD02B8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A6D1BE-2BB3-48F7-A511-D1DBF338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51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3A220-C526-4B72-883E-BEC61ED2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1A6522-8794-44C5-8DDB-EC849A627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FF4379-AD14-4008-BFA5-D64DAFFA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ADEB47-A552-43A6-8BA9-C0FD904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C26EA2-BA3B-4E9F-87A4-57186190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376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B2BBA-7041-4848-B95D-8A5D1297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E9456E-8EE3-4D10-A5E8-8F9AFA9F5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F95227D-2B1C-4E15-9E51-E600D4BC2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B367FD-C12E-45A3-9326-ADB898F67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C972C7-B02C-4DB2-AC11-228F4DC5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29D1A3-D0E7-45F1-B01A-FB1E09C7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62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01A6C-470C-4496-B6C2-A5DC5D36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EFE810-0431-452B-893B-6F1E3D9DF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D42B0C-CB68-4781-9066-5F60BEC4D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FEC7A99-5CA9-48BB-AF19-CB8E8D7B8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474AB82-F440-47D8-B52B-8E80A604A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F18B88D-99B4-4CA7-B70A-E4B7E8E6D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753FD1C-6B65-4DDF-942F-33CE94C8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725EE3-53D8-48AE-8438-D703A7F7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267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A28D0-0C46-4691-B915-CD74FA6C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9130D7F-8708-4543-BEE2-BF0479B6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6F170F-A18E-4617-AF12-38335EAD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ED6553-D80B-47A5-968B-FA9A63AE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999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88290B-B120-4D5F-A1A4-5F58E551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E70791A-6D18-4F78-9161-19A9C99F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AC0318-12EE-474A-817D-B1B2ED13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82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4B84A-FBB4-4ADF-92CF-79FCEA98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9AF988-A3B4-48F8-88AF-CE64BBAE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49E7B5-CE23-425E-AD05-635179938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62EDFA-F174-4812-95FD-1F33CF67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B006B3-05AD-42DB-B959-91D6E5B0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70716C3-F43C-49E3-A218-FD3B682A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71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9B1DB-FF43-416C-9162-AB3B8535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AD072FF-0774-49ED-A1EB-1503744B1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5AB124-7811-406B-8989-35D42ECF0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C6EC4E-0FAC-4DE3-9F15-327075D7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A3532A-1420-4B8B-BB77-C4C461B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E40833-3DF6-4C26-92E0-F94409EA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2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D123D6-B155-430C-A416-6745C070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98C4AD-3320-41E7-9771-74E6E8941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2FA065-F085-448E-9D10-2BF733769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1469A-2C19-463F-A5B9-3470CA58CE40}" type="datetimeFigureOut">
              <a:rPr lang="nl-BE" smtClean="0"/>
              <a:t>18/11/2024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DA00FB-5A19-4FCB-A8EE-2C44A6B57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160449-ECA4-4773-B954-834DBAC85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FACBA-EA07-427B-BFC3-9E60CD0C53F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924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andale.n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book&#10;&#10;Description automatically generated">
            <a:extLst>
              <a:ext uri="{FF2B5EF4-FFF2-40B4-BE49-F238E27FC236}">
                <a16:creationId xmlns:a16="http://schemas.microsoft.com/office/drawing/2014/main" id="{870D6907-6107-07B7-A5EF-04A91FF6D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" y="0"/>
            <a:ext cx="1218839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276A4B8-9078-D409-054D-1ECB6AF05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5"/>
          <a:stretch/>
        </p:blipFill>
        <p:spPr>
          <a:xfrm rot="21137525">
            <a:off x="5016880" y="2112932"/>
            <a:ext cx="3086508" cy="37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21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4D2ECFE7-FD93-2448-AE01-14571283C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61D940-97E7-3B3B-1D0E-1397419AF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7" y="1967948"/>
            <a:ext cx="9949070" cy="466621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dirty="0"/>
              <a:t>Leesdoel: Je leert iets over taal: vergelijkingen.</a:t>
            </a: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vergelijkingen vinden jullie terug in de tekst?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 per twee.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ene leerling leest voor.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andere leerling luistert, leest mee en duidt een vergelijking aan als die aan bod komt.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Halverwege wisselen jullie van rol.</a:t>
            </a:r>
          </a:p>
        </p:txBody>
      </p:sp>
    </p:spTree>
    <p:extLst>
      <p:ext uri="{BB962C8B-B14F-4D97-AF65-F5344CB8AC3E}">
        <p14:creationId xmlns:p14="http://schemas.microsoft.com/office/powerpoint/2010/main" val="36396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198F9CF5-E73A-3A91-4DEB-68FB3627E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B9924C-28B7-A4DE-F378-A5A8F9483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075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vergelijkingen vinden jullie terug in de tekst?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‘En plots gebeurde het. 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een donderslag bij heldere hemel.’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‘Niemand had ooit zo veel water uit de lucht zien vallen. Het was 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alsof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hele oceaan besloten had te verhuizen naar hun dorp.’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‘De druppels waren zo groot 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vissen.’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‘Het hele dorp was bezaaid met verse vis. Het was 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alsof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Sinterklaas zich vergist had’.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301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green rectangular sign&#10;&#10;Description automatically generated">
            <a:extLst>
              <a:ext uri="{FF2B5EF4-FFF2-40B4-BE49-F238E27FC236}">
                <a16:creationId xmlns:a16="http://schemas.microsoft.com/office/drawing/2014/main" id="{1ED835EA-FB5F-A939-EF10-983B85390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594415-204C-4C00-9C46-FE0CAE89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79413"/>
            <a:ext cx="10515600" cy="1325563"/>
          </a:xfrm>
        </p:spPr>
        <p:txBody>
          <a:bodyPr/>
          <a:lstStyle/>
          <a:p>
            <a:r>
              <a:rPr lang="nl-BE" b="1" dirty="0"/>
              <a:t>Stel je idee bij: waar of niet waar?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B46530-FE3F-4619-AC40-88A234811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704976"/>
            <a:ext cx="10901680" cy="433133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We begrijpen de tekst nu al iets beter, je kan je idee aanpassen als je je bedenkt. Leg op je bank het kaartje met jouw (gewijzigde) antwoord.</a:t>
            </a:r>
          </a:p>
        </p:txBody>
      </p:sp>
    </p:spTree>
    <p:extLst>
      <p:ext uri="{BB962C8B-B14F-4D97-AF65-F5344CB8AC3E}">
        <p14:creationId xmlns:p14="http://schemas.microsoft.com/office/powerpoint/2010/main" val="199294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B74BFF4A-259F-54AB-A0C0-D2D1992D0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8B4797-3BC3-44FE-8683-1C346DD74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42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Leesdoel: Je kan een zin verbinden met de inhoud van de tekst.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N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‘Het was een feestmaal, dat op een dag gewoon uit de lucht kwam vallen.’</a:t>
            </a:r>
          </a:p>
          <a:p>
            <a:pPr marL="0" indent="0">
              <a:buNone/>
            </a:pPr>
            <a:endParaRPr lang="nl-BE" sz="3200" b="1" dirty="0"/>
          </a:p>
          <a:p>
            <a:pPr marL="0" indent="0">
              <a:buNone/>
            </a:pPr>
            <a:r>
              <a:rPr lang="nl-BE" dirty="0"/>
              <a:t>Wat wil de auteur daarmee zeggen?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790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A147C58D-1E16-05B9-A164-1A3C5FEE8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0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05769A-6BA9-ECA7-AF37-1F651EE4D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788"/>
            <a:ext cx="10515600" cy="4351338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</a:pPr>
            <a:r>
              <a:rPr lang="nl-N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Letterlijk: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vissen worden klaargemaakt en opgegeten. Het is voedsel dat uit de lucht komt vallen en de mensen zijn zeer blij.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was al lang droog en ze wilden regen om de maïs te laten groeien.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 kregen ze niet alleen regen, maar ook nog extra eten!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nl-N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Figuurlijk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‘uit de lucht komen vallen’: totaal onverwachts komen; zeer verbaasd zijn.</a:t>
            </a:r>
            <a:endParaRPr lang="nl-B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andere vergelijking uit de tekst: 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‘als een donderslag bij heldere hemel’: iets dat totaal onverwachts gebeurt.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7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green rectangular sign&#10;&#10;Description automatically generated">
            <a:extLst>
              <a:ext uri="{FF2B5EF4-FFF2-40B4-BE49-F238E27FC236}">
                <a16:creationId xmlns:a16="http://schemas.microsoft.com/office/drawing/2014/main" id="{D7FF59FF-35E4-52CE-8DFC-ABBFB1E28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594415-204C-4C00-9C46-FE0CAE89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Stel je idee bij: waar of niet waar?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B46530-FE3F-4619-AC40-88A234811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901680" cy="433133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We begrijpen de tekst helemaal, je kan je idee aanpassen als jij je bedenkt. Steek het kaartje met jouw definitieve antwoord op!</a:t>
            </a:r>
          </a:p>
        </p:txBody>
      </p:sp>
    </p:spTree>
    <p:extLst>
      <p:ext uri="{BB962C8B-B14F-4D97-AF65-F5344CB8AC3E}">
        <p14:creationId xmlns:p14="http://schemas.microsoft.com/office/powerpoint/2010/main" val="66531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blue border&#10;&#10;Description automatically generated">
            <a:extLst>
              <a:ext uri="{FF2B5EF4-FFF2-40B4-BE49-F238E27FC236}">
                <a16:creationId xmlns:a16="http://schemas.microsoft.com/office/drawing/2014/main" id="{BDB18CC5-B949-3001-AE7F-357E9B152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6BAC8F-23CB-409B-B1E4-35CE7814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tekst is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6A8D6B-DFCA-673C-7992-6D2E11335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1406" y="796345"/>
            <a:ext cx="6341894" cy="52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blue border&#10;&#10;Description automatically generated">
            <a:extLst>
              <a:ext uri="{FF2B5EF4-FFF2-40B4-BE49-F238E27FC236}">
                <a16:creationId xmlns:a16="http://schemas.microsoft.com/office/drawing/2014/main" id="{6CF97A8A-0383-CF98-73F6-671BAB804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9F7EDC-BF66-E95B-FE1F-0F788EC6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Een beetje extra uitleg…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BE378A-AEDD-F2DB-0005-742D4C21A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7E68B0-01C3-8475-239C-615B42CBF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252" y="1690688"/>
            <a:ext cx="10253495" cy="45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blue rectangle with a person in the middle&#10;&#10;Description automatically generated with medium confidence">
            <a:extLst>
              <a:ext uri="{FF2B5EF4-FFF2-40B4-BE49-F238E27FC236}">
                <a16:creationId xmlns:a16="http://schemas.microsoft.com/office/drawing/2014/main" id="{33B99FA1-DB49-1CDD-8968-35A85EA6D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502003-252A-8616-5FAE-C7304A850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10515600" cy="4351338"/>
          </a:xfrm>
        </p:spPr>
        <p:txBody>
          <a:bodyPr/>
          <a:lstStyle/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Je krijgt een stukje tekst met informatie die ook waar is. </a:t>
            </a:r>
          </a:p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Lees het stukje tekst goed. </a:t>
            </a:r>
          </a:p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Probeer aan jezelf te vertellen waar het over gaat. </a:t>
            </a:r>
          </a:p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Geef je tekstfragmentje terug af.</a:t>
            </a:r>
          </a:p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Ga samen zitten met leerlingen die dezelfde kleur hadden.</a:t>
            </a:r>
          </a:p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In het midden ligt een stapeltje met vier afbeeldingen.</a:t>
            </a:r>
          </a:p>
          <a:p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Eén leerling draait de afbeeldingen één voor één om.</a:t>
            </a:r>
            <a:br>
              <a:rPr lang="nl-BE" sz="28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nl-BE" sz="2800" dirty="0">
                <a:solidFill>
                  <a:schemeClr val="tx1">
                    <a:alpha val="80000"/>
                  </a:schemeClr>
                </a:solidFill>
              </a:rPr>
              <a:t>Wanneer het jouw afbeelding is, vertel je wat je nog weet. 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458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unning on a pile of books&#10;&#10;Description automatically generated">
            <a:extLst>
              <a:ext uri="{FF2B5EF4-FFF2-40B4-BE49-F238E27FC236}">
                <a16:creationId xmlns:a16="http://schemas.microsoft.com/office/drawing/2014/main" id="{1DEA9EDE-74D5-0B52-60F2-1E86CB837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2758A7F-3F3A-4105-8BCD-AD9CF705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036279"/>
            <a:ext cx="10515600" cy="4626459"/>
          </a:xfrm>
        </p:spPr>
        <p:txBody>
          <a:bodyPr>
            <a:normAutofit/>
          </a:bodyPr>
          <a:lstStyle/>
          <a:p>
            <a:pPr lvl="0"/>
            <a:r>
              <a:rPr lang="nl-BE" sz="2400" dirty="0"/>
              <a:t>Je geeft een antwoord op de vraag: ‘Wat zegt de tekst?’</a:t>
            </a:r>
          </a:p>
          <a:p>
            <a:pPr lvl="0"/>
            <a:r>
              <a:rPr lang="nl-BE" sz="2400" dirty="0"/>
              <a:t>Je vertelt of de tekst ‘waar’ of ‘niet waar’ is.</a:t>
            </a:r>
          </a:p>
          <a:p>
            <a:pPr lvl="0"/>
            <a:r>
              <a:rPr lang="nl-BE" sz="2400" dirty="0"/>
              <a:t>Je legt moeilijke woorden in eigen woorden uit.</a:t>
            </a:r>
          </a:p>
          <a:p>
            <a:pPr lvl="0"/>
            <a:r>
              <a:rPr lang="nl-BE" sz="2400" dirty="0"/>
              <a:t>Je leert iets over taal:</a:t>
            </a:r>
            <a:br>
              <a:rPr lang="nl-BE" sz="2400" dirty="0"/>
            </a:br>
            <a:r>
              <a:rPr lang="nl-BE" sz="2400" dirty="0"/>
              <a:t>je kan voorbeelden geven van een vergelijking.</a:t>
            </a:r>
          </a:p>
          <a:p>
            <a:pPr lvl="0"/>
            <a:r>
              <a:rPr lang="nl-BE" sz="2400" dirty="0"/>
              <a:t>Je leert iets over taal:</a:t>
            </a:r>
            <a:br>
              <a:rPr lang="nl-BE" sz="2400" dirty="0"/>
            </a:br>
            <a:r>
              <a:rPr lang="nl-BE" sz="2400" dirty="0"/>
              <a:t>je kan een voorbeeld geven van figuurlijk taalgebruik.</a:t>
            </a:r>
          </a:p>
          <a:p>
            <a:pPr lvl="0"/>
            <a:r>
              <a:rPr lang="nl-BE" sz="2400" dirty="0"/>
              <a:t>Je vat in je eigen woorden een stukje tekst samen.</a:t>
            </a:r>
          </a:p>
          <a:p>
            <a:pPr marL="2286000" lvl="5" indent="0">
              <a:buNone/>
            </a:pP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2340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with text and icons&#10;&#10;Description automatically generated with medium confidence">
            <a:extLst>
              <a:ext uri="{FF2B5EF4-FFF2-40B4-BE49-F238E27FC236}">
                <a16:creationId xmlns:a16="http://schemas.microsoft.com/office/drawing/2014/main" id="{F50DBD70-3BD0-265F-4178-88C4917A0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13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0AB3D6F1-9170-861E-D2D0-A8BFC547B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unning on a pile of books&#10;&#10;Description automatically generated">
            <a:extLst>
              <a:ext uri="{FF2B5EF4-FFF2-40B4-BE49-F238E27FC236}">
                <a16:creationId xmlns:a16="http://schemas.microsoft.com/office/drawing/2014/main" id="{CDC6AF37-6FD8-BF01-0235-BC5B07FE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CB03C8-8CFE-35C3-6494-54B7A445C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2097088"/>
            <a:ext cx="105156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B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geeft een antwoord op de vraag: ‘Wat zegt de tekst?’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B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vertelt of de tekst ‘waar’ of ‘niet waar’ is.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B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legt moeilijke woorden in eigen woorden uit.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B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leert iets over taal.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B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vat in je eigen woorden een stukje tekst samen.</a:t>
            </a:r>
            <a:endParaRPr lang="nl-BE" sz="2600" dirty="0">
              <a:solidFill>
                <a:srgbClr val="26262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nl-BE" sz="2600" dirty="0"/>
          </a:p>
        </p:txBody>
      </p:sp>
    </p:spTree>
    <p:extLst>
      <p:ext uri="{BB962C8B-B14F-4D97-AF65-F5344CB8AC3E}">
        <p14:creationId xmlns:p14="http://schemas.microsoft.com/office/powerpoint/2010/main" val="226588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frame with a blue border and a yellow and white logo&#10;&#10;Description automatically generated">
            <a:extLst>
              <a:ext uri="{FF2B5EF4-FFF2-40B4-BE49-F238E27FC236}">
                <a16:creationId xmlns:a16="http://schemas.microsoft.com/office/drawing/2014/main" id="{B8BCD973-3200-C949-42C2-E22248B06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D586A8-470E-4055-9FDE-F538F84B1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  <a:endParaRPr lang="nl-BE" dirty="0"/>
          </a:p>
        </p:txBody>
      </p:sp>
      <p:pic>
        <p:nvPicPr>
          <p:cNvPr id="4" name="Afbeelding 3" descr="Afbeelding met vis, tekening, illustratie, Kinderkunst&#10;&#10;Automatisch gegenereerde beschrijving">
            <a:extLst>
              <a:ext uri="{FF2B5EF4-FFF2-40B4-BE49-F238E27FC236}">
                <a16:creationId xmlns:a16="http://schemas.microsoft.com/office/drawing/2014/main" id="{05EF1C9C-8B0D-3135-7F95-3181CFDDD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25"/>
          <a:stretch/>
        </p:blipFill>
        <p:spPr bwMode="auto">
          <a:xfrm rot="5400000">
            <a:off x="6444598" y="1083867"/>
            <a:ext cx="6176965" cy="469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186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9FBB86C4-A972-328D-4CAA-841C13A95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0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416755-B87E-B530-8A6B-3BE210893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8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BE" sz="2800" dirty="0"/>
              <a:t>Leesdoelen:</a:t>
            </a:r>
          </a:p>
          <a:p>
            <a:r>
              <a:rPr lang="nl-BE" sz="2800" dirty="0"/>
              <a:t>Na het lezen kan je een antwoord geven op de vraag:</a:t>
            </a:r>
            <a:br>
              <a:rPr lang="nl-BE" sz="2800" dirty="0"/>
            </a:br>
            <a:r>
              <a:rPr lang="nl-BE" sz="2800" dirty="0"/>
              <a:t>‘Wat zegt de tekst?’</a:t>
            </a:r>
          </a:p>
          <a:p>
            <a:r>
              <a:rPr lang="nl-BE" sz="2800" dirty="0"/>
              <a:t>Op basis daarvan kan je raden of de tekst waar is of niet. </a:t>
            </a:r>
          </a:p>
          <a:p>
            <a:r>
              <a:rPr lang="nl-BE" sz="2800" dirty="0"/>
              <a:t>Markeer onbekende of verwarrende woorden.</a:t>
            </a:r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617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green rectangular sign&#10;&#10;Description automatically generated">
            <a:extLst>
              <a:ext uri="{FF2B5EF4-FFF2-40B4-BE49-F238E27FC236}">
                <a16:creationId xmlns:a16="http://schemas.microsoft.com/office/drawing/2014/main" id="{82EFE6DC-8B12-AC03-7CB5-ABE9D0A69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594415-204C-4C00-9C46-FE0CAE89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50850"/>
            <a:ext cx="10515600" cy="1325563"/>
          </a:xfrm>
        </p:spPr>
        <p:txBody>
          <a:bodyPr/>
          <a:lstStyle/>
          <a:p>
            <a:r>
              <a:rPr lang="nl-BE" b="1" dirty="0"/>
              <a:t>Waag een gokje: waar of niet waar?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B46530-FE3F-4619-AC40-88A234811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776413"/>
            <a:ext cx="10901680" cy="4331335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Leg op je bank het kaartje met jouw antwoord.</a:t>
            </a:r>
          </a:p>
        </p:txBody>
      </p:sp>
    </p:spTree>
    <p:extLst>
      <p:ext uri="{BB962C8B-B14F-4D97-AF65-F5344CB8AC3E}">
        <p14:creationId xmlns:p14="http://schemas.microsoft.com/office/powerpoint/2010/main" val="959598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A0746880-7EDA-AFF6-1BA4-4B597B75C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0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17845C-32D7-4E10-946F-FEB7DC90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990726"/>
            <a:ext cx="10515600" cy="44862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l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Leesdoel: Je </a:t>
            </a:r>
            <a:r>
              <a:rPr lang="nl-BE" sz="2400" dirty="0"/>
              <a:t>legt moeilijke woorden in eigen woorden uit.</a:t>
            </a:r>
            <a:br>
              <a:rPr lang="nl-BE" sz="2400" dirty="0"/>
            </a:br>
            <a:endParaRPr lang="nl-BE" sz="2400" dirty="0"/>
          </a:p>
          <a:p>
            <a:pPr lvl="0"/>
            <a:r>
              <a:rPr lang="nl-NL" sz="2400" dirty="0">
                <a:ea typeface="Calibri" panose="020F0502020204030204" pitchFamily="34" charset="0"/>
                <a:cs typeface="Times New Roman" panose="02020603050405020304" pitchFamily="18" charset="0"/>
              </a:rPr>
              <a:t>Woordenschatstrategieën (context, opbouw van het woord, hulpmiddelen als </a:t>
            </a:r>
            <a:r>
              <a:rPr lang="nl-NL" sz="24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https://www.vandale.nl/</a:t>
            </a:r>
            <a:r>
              <a:rPr lang="nl-NL" sz="2400" dirty="0">
                <a:ea typeface="Calibri" panose="020F0502020204030204" pitchFamily="34" charset="0"/>
                <a:cs typeface="Times New Roman" panose="02020603050405020304" pitchFamily="18" charset="0"/>
              </a:rPr>
              <a:t>, …)</a:t>
            </a:r>
          </a:p>
          <a:p>
            <a:pPr marL="625475" lvl="0" indent="-2603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‘Na een lange, droge periode werden de mensen uit </a:t>
            </a:r>
            <a:r>
              <a:rPr lang="nl-NL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Yoro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radeloos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.’</a:t>
            </a:r>
            <a:endParaRPr lang="nl-BE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603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“Ze keken naar de hemel en smeekten om een </a:t>
            </a:r>
            <a:r>
              <a:rPr lang="nl-NL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mirakel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.’</a:t>
            </a:r>
            <a:endParaRPr lang="nl-BE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603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‘Ze </a:t>
            </a:r>
            <a:r>
              <a:rPr lang="nl-NL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beukten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tegen de ramen.’</a:t>
            </a:r>
            <a:endParaRPr lang="nl-BE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603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‘Het hele dorp was </a:t>
            </a:r>
            <a:r>
              <a:rPr lang="nl-NL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bezaaid</a:t>
            </a:r>
            <a:r>
              <a:rPr lang="nl-N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met verse vis.’</a:t>
            </a:r>
          </a:p>
          <a:p>
            <a:pPr marL="625475" lvl="0" indent="-2603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sz="2400" dirty="0"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nl-BE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A7FE0CF1-3730-9C43-7877-D272C75CE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0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6A8E2F-5668-4F46-BD34-660DFAECC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755" y="2154238"/>
            <a:ext cx="6362700" cy="4351338"/>
          </a:xfrm>
        </p:spPr>
        <p:txBody>
          <a:bodyPr>
            <a:normAutofit/>
          </a:bodyPr>
          <a:lstStyle/>
          <a:p>
            <a:r>
              <a:rPr lang="nl-NL" dirty="0"/>
              <a:t>Zo rood als een tomaat.</a:t>
            </a:r>
          </a:p>
          <a:p>
            <a:r>
              <a:rPr lang="nl-NL" dirty="0"/>
              <a:t>Groen als gras.</a:t>
            </a:r>
          </a:p>
          <a:p>
            <a:r>
              <a:rPr lang="nl-NL" dirty="0"/>
              <a:t>Zo trots als een pauw.</a:t>
            </a:r>
          </a:p>
          <a:p>
            <a:r>
              <a:rPr lang="nl-NL" dirty="0"/>
              <a:t>Snel als een haas.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= een </a:t>
            </a:r>
            <a:r>
              <a:rPr lang="nl-NL" b="1" dirty="0"/>
              <a:t>vergelijking</a:t>
            </a:r>
          </a:p>
          <a:p>
            <a:pPr marL="0" indent="0"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2" descr="Zo trots als een pauw. Vergelijkingen.">
            <a:extLst>
              <a:ext uri="{FF2B5EF4-FFF2-40B4-BE49-F238E27FC236}">
                <a16:creationId xmlns:a16="http://schemas.microsoft.com/office/drawing/2014/main" id="{2CBF95BB-E3F3-54A4-D061-01F92A12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5" y="164464"/>
            <a:ext cx="3779520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j ging er als een haas vandoor.">
            <a:extLst>
              <a:ext uri="{FF2B5EF4-FFF2-40B4-BE49-F238E27FC236}">
                <a16:creationId xmlns:a16="http://schemas.microsoft.com/office/drawing/2014/main" id="{0F20BDCE-A8E4-1914-8D02-6F1DEF45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33" y="2612708"/>
            <a:ext cx="5086350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frame with blue text&#10;&#10;Description automatically generated">
            <a:extLst>
              <a:ext uri="{FF2B5EF4-FFF2-40B4-BE49-F238E27FC236}">
                <a16:creationId xmlns:a16="http://schemas.microsoft.com/office/drawing/2014/main" id="{728F7DD1-0563-5D06-199F-87BC05027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901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6A8E2F-5668-4F46-BD34-660DFAECC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01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Kenmerken van een </a:t>
            </a:r>
            <a:r>
              <a:rPr lang="nl-N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vergelijking:</a:t>
            </a:r>
          </a:p>
          <a:p>
            <a:pPr marL="0" indent="0">
              <a:buNone/>
            </a:pPr>
            <a:endParaRPr lang="nl-N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woordje als ‘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of ‘zo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of ‘</a:t>
            </a: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of’.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én iets wordt vergeleken met iets anders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eide zaken delen iets, bv. de eigenschap ‘rood’.</a:t>
            </a:r>
          </a:p>
        </p:txBody>
      </p:sp>
      <p:pic>
        <p:nvPicPr>
          <p:cNvPr id="7" name="Picture 6" descr="A blue background with objects&#10;&#10;Description automatically generated">
            <a:extLst>
              <a:ext uri="{FF2B5EF4-FFF2-40B4-BE49-F238E27FC236}">
                <a16:creationId xmlns:a16="http://schemas.microsoft.com/office/drawing/2014/main" id="{A7FC6783-98AE-5736-4796-190135636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592160"/>
            <a:ext cx="11844337" cy="21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404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809</Words>
  <Application>Microsoft Office PowerPoint</Application>
  <PresentationFormat>Widescreen</PresentationFormat>
  <Paragraphs>79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Symbol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Waag een gokje: waar of niet waar?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 je idee bij: waar of niet waar?</vt:lpstr>
      <vt:lpstr>PowerPoint Presentation</vt:lpstr>
      <vt:lpstr>PowerPoint Presentation</vt:lpstr>
      <vt:lpstr>Stel je idee bij: waar of niet waar?</vt:lpstr>
      <vt:lpstr>De tekst is </vt:lpstr>
      <vt:lpstr>Een beetje extra uitleg…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Diep lezen</dc:title>
  <dc:creator>Soetkin Werbrouck</dc:creator>
  <cp:lastModifiedBy>Mariliis Vest</cp:lastModifiedBy>
  <cp:revision>48</cp:revision>
  <dcterms:created xsi:type="dcterms:W3CDTF">2021-01-25T18:08:59Z</dcterms:created>
  <dcterms:modified xsi:type="dcterms:W3CDTF">2024-11-18T08:36:23Z</dcterms:modified>
</cp:coreProperties>
</file>